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300" r:id="rId2"/>
    <p:sldId id="309" r:id="rId3"/>
    <p:sldId id="257" r:id="rId4"/>
    <p:sldId id="266" r:id="rId5"/>
    <p:sldId id="263" r:id="rId6"/>
    <p:sldId id="299" r:id="rId7"/>
    <p:sldId id="289" r:id="rId8"/>
    <p:sldId id="287" r:id="rId9"/>
    <p:sldId id="261" r:id="rId10"/>
    <p:sldId id="285" r:id="rId11"/>
    <p:sldId id="270" r:id="rId12"/>
    <p:sldId id="290" r:id="rId13"/>
    <p:sldId id="297" r:id="rId14"/>
    <p:sldId id="303" r:id="rId15"/>
    <p:sldId id="291" r:id="rId16"/>
    <p:sldId id="295" r:id="rId17"/>
    <p:sldId id="304" r:id="rId18"/>
    <p:sldId id="296" r:id="rId19"/>
    <p:sldId id="294" r:id="rId20"/>
    <p:sldId id="292" r:id="rId21"/>
    <p:sldId id="305" r:id="rId22"/>
  </p:sldIdLst>
  <p:sldSz cx="15122525" cy="7921625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Montserrat" panose="020B0604020202020204" charset="0"/>
      <p:regular r:id="rId28"/>
      <p:bold r:id="rId29"/>
      <p:italic r:id="rId30"/>
      <p:boldItalic r:id="rId31"/>
    </p:embeddedFont>
    <p:embeddedFont>
      <p:font typeface="Montserrat Medium" panose="020B0604020202020204" charset="0"/>
      <p:regular r:id="rId32"/>
      <p:bold r:id="rId33"/>
      <p:italic r:id="rId34"/>
      <p:boldItalic r:id="rId35"/>
    </p:embeddedFont>
    <p:embeddedFont>
      <p:font typeface="Montserrat SemiBold" panose="020B060402020202020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472">
          <p15:clr>
            <a:srgbClr val="000000"/>
          </p15:clr>
        </p15:guide>
        <p15:guide id="2" pos="4763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0BDF"/>
    <a:srgbClr val="4B22F4"/>
    <a:srgbClr val="2B303C"/>
    <a:srgbClr val="A169B7"/>
    <a:srgbClr val="9C8BA3"/>
    <a:srgbClr val="4C22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84" autoAdjust="0"/>
    <p:restoredTop sz="94660"/>
  </p:normalViewPr>
  <p:slideViewPr>
    <p:cSldViewPr snapToGrid="0">
      <p:cViewPr varScale="1">
        <p:scale>
          <a:sx n="54" d="100"/>
          <a:sy n="54" d="100"/>
        </p:scale>
        <p:origin x="84" y="234"/>
      </p:cViewPr>
      <p:guideLst>
        <p:guide orient="horz" pos="2472"/>
        <p:guide pos="47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jpeg>
</file>

<file path=ppt/media/image30.jpeg>
</file>

<file path=ppt/media/image31.png>
</file>

<file path=ppt/media/image32.png>
</file>

<file path=ppt/media/image33.jpeg>
</file>

<file path=ppt/media/image34.jpeg>
</file>

<file path=ppt/media/image35.gif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57163" y="685800"/>
            <a:ext cx="65436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MX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7ed7eb645d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3" name="Google Shape;273;g7ed7eb645d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32655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98072d2428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6" name="Google Shape;126;g98072d2428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81391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7ed7eb645d_0_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" name="Google Shape;220;g7ed7eb645d_0_6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MX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Separador #1 con ícono</a:t>
            </a:r>
            <a:br>
              <a:rPr lang="es-MX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s-MX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(colocar ícono a la altura de la separación de las líneas)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7ed7eb645d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3" name="Google Shape;273;g7ed7eb645d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03276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8148f40e0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g8148f40e0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76468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8148f40e0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g8148f40e0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77510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7ed7eb645d_0_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g7ed7eb645d_0_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b="1">
                <a:solidFill>
                  <a:schemeClr val="dk1"/>
                </a:solidFill>
              </a:rPr>
              <a:t>Bullet points</a:t>
            </a:r>
            <a:br>
              <a:rPr lang="es-MX" b="1">
                <a:solidFill>
                  <a:schemeClr val="dk1"/>
                </a:solidFill>
              </a:rPr>
            </a:br>
            <a:r>
              <a:rPr lang="es-MX" b="1">
                <a:solidFill>
                  <a:schemeClr val="dk1"/>
                </a:solidFill>
              </a:rPr>
              <a:t>colocar </a:t>
            </a:r>
            <a:r>
              <a:rPr lang="es-MX" b="1"/>
              <a:t>icono</a:t>
            </a:r>
            <a:r>
              <a:rPr lang="es-MX" b="1">
                <a:solidFill>
                  <a:schemeClr val="dk1"/>
                </a:solidFill>
              </a:rPr>
              <a:t> acorde al tema al lado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697392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7ed7eb645d_0_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" name="Google Shape;220;g7ed7eb645d_0_6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MX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Separador #1 con ícono</a:t>
            </a:r>
            <a:br>
              <a:rPr lang="es-MX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s-MX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(colocar ícono a la altura de la separación de las líneas)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4497191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8148f40e0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g8148f40e0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98005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ed7eb645d_0_10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3" name="Google Shape;293;g7ed7eb645d_0_10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MX"/>
              <a:t>Mostrar porcentajes de resultados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523052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7ed7eb645d_0_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" name="Google Shape;220;g7ed7eb645d_0_6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MX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Separador #1 con ícono</a:t>
            </a:r>
            <a:br>
              <a:rPr lang="es-MX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s-MX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(colocar ícono a la altura de la separación de las líneas)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9174472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ed7eb645d_0_10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3" name="Google Shape;293;g7ed7eb645d_0_10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MX"/>
              <a:t>Mostrar porcentajes de resultados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842779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98072d2428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5" name="Google Shape;165;g98072d2428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86021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7ed7eb645d_0_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" name="Google Shape;220;g7ed7eb645d_0_6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MX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Separador #1 con ícono</a:t>
            </a:r>
            <a:br>
              <a:rPr lang="es-MX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s-MX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(colocar ícono a la altura de la separación de las líneas)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5618012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7ed7eb645d_0_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g7ed7eb645d_0_5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98072d2428_1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g98072d2428_1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MX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Separador #1 con ícono</a:t>
            </a:r>
            <a:br>
              <a:rPr lang="es-MX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s-MX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(colocar ícono a la altura de la separación de las líneas)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98072d2428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g98072d2428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98072d2428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g98072d2428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15823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7ed7eb645d_0_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" name="Google Shape;220;g7ed7eb645d_0_6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MX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Separador #1 con ícono</a:t>
            </a:r>
            <a:br>
              <a:rPr lang="es-MX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s-MX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(colocar ícono a la altura de la separación de las líneas)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892410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98072d2428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g98072d2428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19962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98072d242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g98072d2428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515509" y="1146737"/>
            <a:ext cx="14091599" cy="31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515496" y="4364902"/>
            <a:ext cx="14091599" cy="12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515496" y="1703569"/>
            <a:ext cx="14091599" cy="30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515496" y="4854816"/>
            <a:ext cx="14091599" cy="20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marL="457200" lvl="0" indent="-4127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marL="914400" lvl="1" indent="-37465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2pPr>
            <a:lvl3pPr marL="1371600" lvl="2" indent="-37465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3pPr>
            <a:lvl4pPr marL="1828800" lvl="3" indent="-37465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4pPr>
            <a:lvl5pPr marL="2286000" lvl="4" indent="-37465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5pPr>
            <a:lvl6pPr marL="2743200" lvl="5" indent="-37465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6pPr>
            <a:lvl7pPr marL="3200400" lvl="6" indent="-37465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7pPr>
            <a:lvl8pPr marL="3657600" lvl="7" indent="-37465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8pPr>
            <a:lvl9pPr marL="4114800" lvl="8" indent="-374650" algn="ctr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23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515496" y="685393"/>
            <a:ext cx="14091599" cy="8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515496" y="1774954"/>
            <a:ext cx="14091599" cy="52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marL="457200" lvl="0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marL="914400" lvl="1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2pPr>
            <a:lvl3pPr marL="1371600" lvl="2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3pPr>
            <a:lvl4pPr marL="1828800" lvl="3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4pPr>
            <a:lvl5pPr marL="2286000" lvl="4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5pPr>
            <a:lvl6pPr marL="2743200" lvl="5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6pPr>
            <a:lvl7pPr marL="3200400" lvl="6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7pPr>
            <a:lvl8pPr marL="3657600" lvl="7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8pPr>
            <a:lvl9pPr marL="4114800" lvl="8" indent="-374650" algn="l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23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515496" y="3312575"/>
            <a:ext cx="14091599" cy="12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515496" y="685393"/>
            <a:ext cx="14091599" cy="8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515496" y="1774954"/>
            <a:ext cx="6615000" cy="52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marL="457200" lvl="0" indent="-3746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1pPr>
            <a:lvl2pPr marL="914400" lvl="1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2pPr>
            <a:lvl3pPr marL="1371600" lvl="2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3pPr>
            <a:lvl4pPr marL="1828800" lvl="3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4pPr>
            <a:lvl5pPr marL="2286000" lvl="4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5pPr>
            <a:lvl6pPr marL="2743200" lvl="5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6pPr>
            <a:lvl7pPr marL="3200400" lvl="6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7pPr>
            <a:lvl8pPr marL="3657600" lvl="7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8pPr>
            <a:lvl9pPr marL="4114800" lvl="8" indent="-349250" algn="l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1900"/>
              <a:buChar char="■"/>
              <a:defRPr sz="19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7991917" y="1774954"/>
            <a:ext cx="6615000" cy="52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marL="457200" lvl="0" indent="-3746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1pPr>
            <a:lvl2pPr marL="914400" lvl="1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2pPr>
            <a:lvl3pPr marL="1371600" lvl="2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3pPr>
            <a:lvl4pPr marL="1828800" lvl="3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4pPr>
            <a:lvl5pPr marL="2286000" lvl="4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5pPr>
            <a:lvl6pPr marL="2743200" lvl="5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6pPr>
            <a:lvl7pPr marL="3200400" lvl="6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7pPr>
            <a:lvl8pPr marL="3657600" lvl="7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8pPr>
            <a:lvl9pPr marL="4114800" lvl="8" indent="-349250" algn="l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1900"/>
              <a:buChar char="■"/>
              <a:defRPr sz="19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515496" y="685393"/>
            <a:ext cx="14091599" cy="8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515496" y="855693"/>
            <a:ext cx="4644000" cy="11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515496" y="2140156"/>
            <a:ext cx="4644000" cy="48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2pPr>
            <a:lvl3pPr marL="1371600" lvl="2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3pPr>
            <a:lvl4pPr marL="1828800" lvl="3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4pPr>
            <a:lvl5pPr marL="2286000" lvl="4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5pPr>
            <a:lvl6pPr marL="2743200" lvl="5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6pPr>
            <a:lvl7pPr marL="3200400" lvl="6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7pPr>
            <a:lvl8pPr marL="3657600" lvl="7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8pPr>
            <a:lvl9pPr marL="4114800" lvl="8" indent="-349250" algn="l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1900"/>
              <a:buChar char="■"/>
              <a:defRPr sz="19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810785" y="693287"/>
            <a:ext cx="10531200" cy="63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7561263" y="-193"/>
            <a:ext cx="7561200" cy="7921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439089" y="1899242"/>
            <a:ext cx="6690000" cy="22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439089" y="4317082"/>
            <a:ext cx="6690000" cy="19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8169041" y="1115165"/>
            <a:ext cx="6345600" cy="56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457200" lvl="0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marL="914400" lvl="1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2pPr>
            <a:lvl3pPr marL="1371600" lvl="2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3pPr>
            <a:lvl4pPr marL="1828800" lvl="3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4pPr>
            <a:lvl5pPr marL="2286000" lvl="4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5pPr>
            <a:lvl6pPr marL="2743200" lvl="5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6pPr>
            <a:lvl7pPr marL="3200400" lvl="6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7pPr>
            <a:lvl8pPr marL="3657600" lvl="7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8pPr>
            <a:lvl9pPr marL="4114800" lvl="8" indent="-374650" algn="l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23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515496" y="6515608"/>
            <a:ext cx="9921000" cy="9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515496" y="685393"/>
            <a:ext cx="14091599" cy="8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515496" y="1774954"/>
            <a:ext cx="14091599" cy="52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marL="457200" marR="0" lvl="0" indent="-412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Char char="●"/>
              <a:defRPr sz="2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74650" algn="l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Char char="○"/>
              <a:defRPr sz="2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74650" algn="l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Char char="■"/>
              <a:defRPr sz="2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74650" algn="l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Char char="●"/>
              <a:defRPr sz="2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74650" algn="l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Char char="○"/>
              <a:defRPr sz="2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74650" algn="l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Char char="■"/>
              <a:defRPr sz="2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74650" algn="l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Char char="●"/>
              <a:defRPr sz="2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74650" algn="l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Char char="○"/>
              <a:defRPr sz="2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74650" algn="l" rtl="0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Clr>
                <a:schemeClr val="dk2"/>
              </a:buClr>
              <a:buSzPts val="2300"/>
              <a:buFont typeface="Arial"/>
              <a:buChar char="■"/>
              <a:defRPr sz="2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22.jpe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5" Type="http://schemas.openxmlformats.org/officeDocument/2006/relationships/image" Target="../media/image24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25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5.wd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13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peg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6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32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4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gif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microsoft.com/office/2007/relationships/hdphoto" Target="../media/hdphoto1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2"/>
          <p:cNvSpPr/>
          <p:nvPr/>
        </p:nvSpPr>
        <p:spPr>
          <a:xfrm>
            <a:off x="0" y="0"/>
            <a:ext cx="15122002" cy="7921967"/>
          </a:xfrm>
          <a:prstGeom prst="rect">
            <a:avLst/>
          </a:prstGeom>
          <a:solidFill>
            <a:srgbClr val="4B22F4"/>
          </a:solidFill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endParaRPr sz="2300" b="0" i="0" u="none" strike="noStrike" cap="none">
              <a:solidFill>
                <a:srgbClr val="E3C87F"/>
              </a:solidFill>
              <a:highlight>
                <a:srgbClr val="FF5D68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32"/>
          <p:cNvSpPr txBox="1"/>
          <p:nvPr/>
        </p:nvSpPr>
        <p:spPr>
          <a:xfrm>
            <a:off x="7547988" y="5188666"/>
            <a:ext cx="5328600" cy="1794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algn="ctr"/>
            <a:endParaRPr lang="es-MX" sz="2600" i="1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ctr"/>
            <a:endParaRPr lang="es-MX" sz="2600" i="1">
              <a:solidFill>
                <a:srgbClr val="FFFFFF"/>
              </a:solidFill>
            </a:endParaRPr>
          </a:p>
          <a:p>
            <a:pPr algn="r"/>
            <a:r>
              <a:rPr lang="es-MX" sz="2600" i="1">
                <a:solidFill>
                  <a:srgbClr val="FFFFFF"/>
                </a:solidFill>
              </a:rPr>
              <a:t>INEGI, 2019</a:t>
            </a:r>
            <a:endParaRPr lang="es-MX"/>
          </a:p>
        </p:txBody>
      </p:sp>
      <p:sp>
        <p:nvSpPr>
          <p:cNvPr id="281" name="Google Shape;281;p32"/>
          <p:cNvSpPr txBox="1"/>
          <p:nvPr/>
        </p:nvSpPr>
        <p:spPr>
          <a:xfrm>
            <a:off x="1442339" y="1816398"/>
            <a:ext cx="11805141" cy="5161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algn="ctr"/>
            <a:r>
              <a:rPr lang="es-MX" sz="4400" i="1">
                <a:solidFill>
                  <a:srgbClr val="FFFFFF"/>
                </a:solidFill>
                <a:latin typeface="Montserrat"/>
                <a:ea typeface="Montserrat"/>
                <a:sym typeface="Montserrat"/>
              </a:rPr>
              <a:t>¿Sabías que casi un tercio de las </a:t>
            </a:r>
            <a:r>
              <a:rPr lang="es-MX" sz="4400" i="1">
                <a:solidFill>
                  <a:schemeClr val="accent6">
                    <a:lumMod val="60000"/>
                    <a:lumOff val="40000"/>
                  </a:schemeClr>
                </a:solidFill>
                <a:latin typeface="Montserrat"/>
                <a:ea typeface="Montserrat"/>
                <a:sym typeface="Montserrat"/>
              </a:rPr>
              <a:t>mujeres </a:t>
            </a:r>
            <a:r>
              <a:rPr lang="es-MX" sz="4400" i="1" u="none" strike="noStrike" cap="none">
                <a:solidFill>
                  <a:schemeClr val="accent6">
                    <a:lumMod val="60000"/>
                    <a:lumOff val="40000"/>
                  </a:schemeClr>
                </a:solidFill>
                <a:latin typeface="Montserrat"/>
                <a:ea typeface="Montserrat"/>
                <a:sym typeface="Montserrat"/>
              </a:rPr>
              <a:t>de </a:t>
            </a:r>
            <a:r>
              <a:rPr lang="es-MX" sz="4400" i="1">
                <a:solidFill>
                  <a:schemeClr val="accent6">
                    <a:lumMod val="60000"/>
                    <a:lumOff val="40000"/>
                  </a:schemeClr>
                </a:solidFill>
                <a:latin typeface="Montserrat"/>
                <a:ea typeface="Montserrat"/>
                <a:sym typeface="Montserrat"/>
              </a:rPr>
              <a:t>18 años o más, han sido víctimas de</a:t>
            </a:r>
            <a:endParaRPr lang="es-ES" sz="4400">
              <a:solidFill>
                <a:schemeClr val="accent6">
                  <a:lumMod val="60000"/>
                  <a:lumOff val="40000"/>
                </a:schemeClr>
              </a:solidFill>
              <a:latin typeface="Montserrat"/>
              <a:ea typeface="Montserrat"/>
            </a:endParaRPr>
          </a:p>
          <a:p>
            <a:pPr algn="ctr"/>
            <a:r>
              <a:rPr lang="es-MX" sz="4400" i="1">
                <a:solidFill>
                  <a:schemeClr val="accent6">
                    <a:lumMod val="60000"/>
                    <a:lumOff val="40000"/>
                  </a:schemeClr>
                </a:solidFill>
                <a:latin typeface="Montserrat"/>
                <a:ea typeface="Montserrat"/>
                <a:sym typeface="Montserrat"/>
              </a:rPr>
              <a:t>acoso o violencia sexual </a:t>
            </a:r>
            <a:r>
              <a:rPr lang="es-MX" sz="4400" i="1">
                <a:solidFill>
                  <a:srgbClr val="FFFFFF"/>
                </a:solidFill>
                <a:latin typeface="Montserrat"/>
                <a:ea typeface="Montserrat"/>
                <a:sym typeface="Montserrat"/>
              </a:rPr>
              <a:t>en México, tan solo en 2019?</a:t>
            </a:r>
            <a:endParaRPr sz="4400">
              <a:latin typeface="Montserrat"/>
            </a:endParaRPr>
          </a:p>
        </p:txBody>
      </p:sp>
      <p:pic>
        <p:nvPicPr>
          <p:cNvPr id="8" name="Google Shape;201;p25">
            <a:extLst>
              <a:ext uri="{FF2B5EF4-FFF2-40B4-BE49-F238E27FC236}">
                <a16:creationId xmlns:a16="http://schemas.microsoft.com/office/drawing/2014/main" id="{FB9CAFE8-CC80-4A88-9BBF-1CF93CDE7E05}"/>
              </a:ext>
            </a:extLst>
          </p:cNvPr>
          <p:cNvPicPr preferRelativeResize="0"/>
          <p:nvPr/>
        </p:nvPicPr>
        <p:blipFill rotWithShape="1">
          <a:blip r:embed="rId3">
            <a:alphaModFix amt="38000"/>
          </a:blip>
          <a:srcRect t="199" r="45159" b="209"/>
          <a:stretch/>
        </p:blipFill>
        <p:spPr>
          <a:xfrm>
            <a:off x="11614442" y="422496"/>
            <a:ext cx="3553142" cy="6324258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201;p25">
            <a:extLst>
              <a:ext uri="{FF2B5EF4-FFF2-40B4-BE49-F238E27FC236}">
                <a16:creationId xmlns:a16="http://schemas.microsoft.com/office/drawing/2014/main" id="{74BD9D2A-FA8F-44A6-9EC3-16937BAA640D}"/>
              </a:ext>
            </a:extLst>
          </p:cNvPr>
          <p:cNvPicPr preferRelativeResize="0"/>
          <p:nvPr/>
        </p:nvPicPr>
        <p:blipFill rotWithShape="1">
          <a:blip r:embed="rId3">
            <a:alphaModFix amt="38000"/>
          </a:blip>
          <a:srcRect t="199" r="45159" b="209"/>
          <a:stretch/>
        </p:blipFill>
        <p:spPr>
          <a:xfrm rot="10800000">
            <a:off x="85117" y="649645"/>
            <a:ext cx="3553142" cy="632425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CAA4BB8-727A-4103-800A-6A9BB51A18C0}"/>
              </a:ext>
            </a:extLst>
          </p:cNvPr>
          <p:cNvSpPr txBox="1"/>
          <p:nvPr/>
        </p:nvSpPr>
        <p:spPr>
          <a:xfrm>
            <a:off x="6189662" y="3732212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361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" name="Google Shape;128;p19"/>
          <p:cNvCxnSpPr/>
          <p:nvPr/>
        </p:nvCxnSpPr>
        <p:spPr>
          <a:xfrm>
            <a:off x="14475844" y="-11"/>
            <a:ext cx="0" cy="3877500"/>
          </a:xfrm>
          <a:prstGeom prst="straightConnector1">
            <a:avLst/>
          </a:prstGeom>
          <a:noFill/>
          <a:ln w="19050" cap="flat" cmpd="sng">
            <a:solidFill>
              <a:srgbClr val="4B22F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" name="Google Shape;129;p19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w="19050" cap="flat" cmpd="sng">
            <a:solidFill>
              <a:srgbClr val="4B22F4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0" name="Google Shape;130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8500" y="709642"/>
            <a:ext cx="1430575" cy="126308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9"/>
          <p:cNvSpPr txBox="1"/>
          <p:nvPr/>
        </p:nvSpPr>
        <p:spPr>
          <a:xfrm rot="-5400000">
            <a:off x="12971200" y="5038125"/>
            <a:ext cx="30093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Team</a:t>
            </a:r>
            <a:r>
              <a:rPr lang="es-MX" sz="2300" b="0" i="0" u="none" strike="noStrike" cap="none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Girl</a:t>
            </a:r>
            <a:r>
              <a:rPr lang="es-MX" sz="2300" b="0" i="0" u="none" strike="noStrike" cap="none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Power</a:t>
            </a:r>
            <a:endParaRPr lang="es-MX" sz="2300" b="0" i="0" u="none" strike="noStrike" cap="none" dirty="0">
              <a:solidFill>
                <a:srgbClr val="D8D8D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" name="Google Shape;133;p19"/>
          <p:cNvSpPr txBox="1"/>
          <p:nvPr/>
        </p:nvSpPr>
        <p:spPr>
          <a:xfrm>
            <a:off x="2295842" y="414450"/>
            <a:ext cx="92184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MX" sz="4000" b="1">
                <a:solidFill>
                  <a:srgbClr val="16181C"/>
                </a:solidFill>
                <a:latin typeface="Montserrat"/>
                <a:ea typeface="Montserrat"/>
                <a:cs typeface="Montserrat"/>
                <a:sym typeface="Montserrat"/>
              </a:rPr>
              <a:t>Oportunidad de mercado </a:t>
            </a:r>
            <a:endParaRPr lang="es-MX" sz="4000" b="1" i="0" u="none" strike="noStrike" cap="none">
              <a:solidFill>
                <a:srgbClr val="16181C"/>
              </a:solidFill>
              <a:latin typeface="Montserrat"/>
              <a:ea typeface="Montserrat"/>
              <a:cs typeface="Montserrat"/>
            </a:endParaRPr>
          </a:p>
        </p:txBody>
      </p:sp>
      <p:pic>
        <p:nvPicPr>
          <p:cNvPr id="135" name="Google Shape;135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050" y="6725850"/>
            <a:ext cx="3996201" cy="99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878384" y="531488"/>
            <a:ext cx="2165348" cy="48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n 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6492A5D4-06EB-4286-B37F-38E0510433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5326" y="3964055"/>
            <a:ext cx="4176601" cy="2160787"/>
          </a:xfrm>
          <a:prstGeom prst="rect">
            <a:avLst/>
          </a:prstGeom>
        </p:spPr>
      </p:pic>
      <p:sp>
        <p:nvSpPr>
          <p:cNvPr id="3" name="Google Shape;210;p26">
            <a:extLst>
              <a:ext uri="{FF2B5EF4-FFF2-40B4-BE49-F238E27FC236}">
                <a16:creationId xmlns:a16="http://schemas.microsoft.com/office/drawing/2014/main" id="{272BCA7B-1B50-4067-9CFE-3D596DCC0C5A}"/>
              </a:ext>
            </a:extLst>
          </p:cNvPr>
          <p:cNvSpPr txBox="1"/>
          <p:nvPr/>
        </p:nvSpPr>
        <p:spPr>
          <a:xfrm>
            <a:off x="575963" y="1447934"/>
            <a:ext cx="4596528" cy="2513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203200">
              <a:buClr>
                <a:srgbClr val="6349FC"/>
              </a:buClr>
              <a:buSzPts val="2600"/>
            </a:pPr>
            <a:r>
              <a:rPr lang="es-MX" sz="2600" b="1" dirty="0">
                <a:solidFill>
                  <a:srgbClr val="330BDF"/>
                </a:solidFill>
                <a:latin typeface="Montserrat Medium"/>
              </a:rPr>
              <a:t>Tamaño de mercado</a:t>
            </a:r>
            <a:r>
              <a:rPr lang="es-MX" sz="2600" dirty="0">
                <a:solidFill>
                  <a:srgbClr val="330BDF"/>
                </a:solidFill>
                <a:latin typeface="Montserrat Medium"/>
              </a:rPr>
              <a:t>:  </a:t>
            </a:r>
          </a:p>
          <a:p>
            <a:pPr marL="203200">
              <a:buSzPts val="2600"/>
            </a:pPr>
            <a:r>
              <a:rPr lang="es-MX" sz="2600" dirty="0">
                <a:solidFill>
                  <a:srgbClr val="2B303C"/>
                </a:solidFill>
                <a:latin typeface="Montserrat Medium"/>
              </a:rPr>
              <a:t>Instituciones educativas públicas y privadas de nivel medio superior, superior y posgrado</a:t>
            </a:r>
            <a:r>
              <a:rPr lang="es-MX" sz="2600" dirty="0">
                <a:solidFill>
                  <a:srgbClr val="2B303C"/>
                </a:solidFill>
                <a:ea typeface="Montserrat Medium"/>
              </a:rPr>
              <a:t>.</a:t>
            </a:r>
            <a:endParaRPr lang="es-MX" sz="2600" b="0" i="0" u="none" strike="noStrike" cap="none" dirty="0">
              <a:solidFill>
                <a:srgbClr val="2B303C"/>
              </a:solidFill>
              <a:latin typeface="Montserrat Medium"/>
              <a:ea typeface="Montserrat Medium"/>
              <a:cs typeface="Montserrat Medium"/>
            </a:endParaRPr>
          </a:p>
        </p:txBody>
      </p:sp>
      <p:sp>
        <p:nvSpPr>
          <p:cNvPr id="13" name="Google Shape;210;p26">
            <a:extLst>
              <a:ext uri="{FF2B5EF4-FFF2-40B4-BE49-F238E27FC236}">
                <a16:creationId xmlns:a16="http://schemas.microsoft.com/office/drawing/2014/main" id="{E2117131-034C-4315-A7A0-C50EFBBB05ED}"/>
              </a:ext>
            </a:extLst>
          </p:cNvPr>
          <p:cNvSpPr txBox="1"/>
          <p:nvPr/>
        </p:nvSpPr>
        <p:spPr>
          <a:xfrm>
            <a:off x="10397126" y="2945221"/>
            <a:ext cx="3875596" cy="2513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203200"/>
            <a:r>
              <a:rPr lang="es-MX" sz="2600" b="1" dirty="0">
                <a:solidFill>
                  <a:srgbClr val="330BDF"/>
                </a:solidFill>
                <a:latin typeface="Montserrat Medium"/>
              </a:rPr>
              <a:t>Cliente objetivo:</a:t>
            </a:r>
            <a:endParaRPr lang="es-ES" sz="2600" dirty="0">
              <a:solidFill>
                <a:srgbClr val="330BDF"/>
              </a:solidFill>
              <a:latin typeface="Montserrat Medium"/>
            </a:endParaRPr>
          </a:p>
          <a:p>
            <a:pPr marL="203200"/>
            <a:r>
              <a:rPr lang="es-MX" sz="2600" dirty="0">
                <a:solidFill>
                  <a:srgbClr val="2B303C"/>
                </a:solidFill>
                <a:latin typeface="Montserrat Medium"/>
              </a:rPr>
              <a:t>Directivos y/o autoridades de las Instituciones Educativas</a:t>
            </a:r>
            <a:endParaRPr lang="es-ES" sz="2600" dirty="0">
              <a:solidFill>
                <a:srgbClr val="2B303C"/>
              </a:solidFill>
              <a:latin typeface="Montserrat Medium"/>
            </a:endParaRPr>
          </a:p>
        </p:txBody>
      </p:sp>
      <p:sp>
        <p:nvSpPr>
          <p:cNvPr id="14" name="Google Shape;210;p26">
            <a:extLst>
              <a:ext uri="{FF2B5EF4-FFF2-40B4-BE49-F238E27FC236}">
                <a16:creationId xmlns:a16="http://schemas.microsoft.com/office/drawing/2014/main" id="{730FD68E-6128-4B1B-ABF6-63CDE56EB858}"/>
              </a:ext>
            </a:extLst>
          </p:cNvPr>
          <p:cNvSpPr txBox="1"/>
          <p:nvPr/>
        </p:nvSpPr>
        <p:spPr>
          <a:xfrm>
            <a:off x="5011289" y="1369346"/>
            <a:ext cx="5539985" cy="6675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203200"/>
            <a:r>
              <a:rPr lang="es-MX" sz="2600" b="1" dirty="0">
                <a:solidFill>
                  <a:srgbClr val="330BDF"/>
                </a:solidFill>
                <a:latin typeface="Montserrat Medium"/>
              </a:rPr>
              <a:t>Necesidad</a:t>
            </a:r>
            <a:r>
              <a:rPr lang="es-MX" sz="2600" dirty="0">
                <a:solidFill>
                  <a:srgbClr val="4B22F4"/>
                </a:solidFill>
                <a:latin typeface="Montserrat Medium"/>
              </a:rPr>
              <a:t>:</a:t>
            </a:r>
            <a:endParaRPr lang="es-ES" sz="2600" dirty="0">
              <a:solidFill>
                <a:srgbClr val="4B22F4"/>
              </a:solidFill>
              <a:latin typeface="Montserrat Medium"/>
            </a:endParaRPr>
          </a:p>
          <a:p>
            <a:pPr marL="203200"/>
            <a:r>
              <a:rPr lang="es-MX" sz="2600" dirty="0">
                <a:solidFill>
                  <a:srgbClr val="2B303C"/>
                </a:solidFill>
                <a:latin typeface="Montserrat Medium"/>
              </a:rPr>
              <a:t>Dado el aumento de acoso sexual escolar y la impunidad que existe de esta clase de violencia en las Instituciones, nace la necesidad de un registro con información relevante del caso, que cuente con una clasificación rápida y precisa, que permita que los registros de los casos sean procesados, revisados y solucionados lo más pronto posible.</a:t>
            </a:r>
            <a:endParaRPr lang="es-ES" sz="2600" dirty="0">
              <a:solidFill>
                <a:srgbClr val="2B303C"/>
              </a:solidFill>
              <a:latin typeface="Montserrat Medium"/>
            </a:endParaRPr>
          </a:p>
        </p:txBody>
      </p:sp>
    </p:spTree>
    <p:extLst>
      <p:ext uri="{BB962C8B-B14F-4D97-AF65-F5344CB8AC3E}">
        <p14:creationId xmlns:p14="http://schemas.microsoft.com/office/powerpoint/2010/main" val="3216976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22F4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7"/>
          <p:cNvSpPr/>
          <p:nvPr/>
        </p:nvSpPr>
        <p:spPr>
          <a:xfrm>
            <a:off x="10106532" y="0"/>
            <a:ext cx="5016000" cy="7934700"/>
          </a:xfrm>
          <a:prstGeom prst="rect">
            <a:avLst/>
          </a:prstGeom>
          <a:solidFill>
            <a:srgbClr val="16181C"/>
          </a:solidFill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  <a:tabLst/>
              <a:defRPr/>
            </a:pPr>
            <a:endParaRPr kumimoji="0" sz="2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7"/>
          <p:cNvSpPr txBox="1"/>
          <p:nvPr/>
        </p:nvSpPr>
        <p:spPr>
          <a:xfrm>
            <a:off x="1700960" y="2389500"/>
            <a:ext cx="7214400" cy="3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Font typeface="Arial"/>
              <a:buNone/>
              <a:tabLst/>
              <a:defRPr/>
            </a:pPr>
            <a:r>
              <a:rPr kumimoji="0" lang="es-MX" sz="6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Desarrollo</a:t>
            </a:r>
            <a:endParaRPr kumimoji="0" sz="6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4" name="Google Shape;224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607160" y="4411099"/>
            <a:ext cx="182144" cy="25532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5" name="Google Shape;225;p27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27" name="Google Shape;227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19915" y="607839"/>
            <a:ext cx="3384330" cy="8418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8" name="Google Shape;228;p27"/>
          <p:cNvCxnSpPr/>
          <p:nvPr/>
        </p:nvCxnSpPr>
        <p:spPr>
          <a:xfrm>
            <a:off x="14475844" y="-11"/>
            <a:ext cx="0" cy="2549166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146" name="Picture 2" descr="Premium Vector | Businesswomen leaders in formal wear standing together  successful business women team leadership concept female office workers  using digital gadgets horizontal full length vector illustration">
            <a:extLst>
              <a:ext uri="{FF2B5EF4-FFF2-40B4-BE49-F238E27FC236}">
                <a16:creationId xmlns:a16="http://schemas.microsoft.com/office/drawing/2014/main" id="{4C0E275F-EE9D-40D7-9308-64FBE2362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6507" y="2389500"/>
            <a:ext cx="5962650" cy="3905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Google Shape;201;p25">
            <a:extLst>
              <a:ext uri="{FF2B5EF4-FFF2-40B4-BE49-F238E27FC236}">
                <a16:creationId xmlns:a16="http://schemas.microsoft.com/office/drawing/2014/main" id="{056D6AA0-CBDB-4E3B-9918-EA361FDFFAE8}"/>
              </a:ext>
            </a:extLst>
          </p:cNvPr>
          <p:cNvPicPr preferRelativeResize="0"/>
          <p:nvPr/>
        </p:nvPicPr>
        <p:blipFill rotWithShape="1">
          <a:blip r:embed="rId6">
            <a:alphaModFix amt="38000"/>
          </a:blip>
          <a:srcRect l="20436" t="199" r="-1338" b="209"/>
          <a:stretch/>
        </p:blipFill>
        <p:spPr>
          <a:xfrm>
            <a:off x="0" y="984353"/>
            <a:ext cx="5447918" cy="63242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2"/>
          <p:cNvSpPr/>
          <p:nvPr/>
        </p:nvSpPr>
        <p:spPr>
          <a:xfrm>
            <a:off x="-51188" y="14"/>
            <a:ext cx="4491907" cy="7920813"/>
          </a:xfrm>
          <a:prstGeom prst="rect">
            <a:avLst/>
          </a:prstGeom>
          <a:solidFill>
            <a:srgbClr val="4B22F4"/>
          </a:solidFill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endParaRPr sz="2300" b="0" i="0" u="none" strike="noStrike" cap="none">
              <a:solidFill>
                <a:srgbClr val="E3C87F"/>
              </a:solidFill>
              <a:highlight>
                <a:srgbClr val="FF5D68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32"/>
          <p:cNvSpPr txBox="1"/>
          <p:nvPr/>
        </p:nvSpPr>
        <p:spPr>
          <a:xfrm>
            <a:off x="656652" y="3056940"/>
            <a:ext cx="2828576" cy="15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r>
              <a:rPr lang="es-MX" sz="4000" b="1">
                <a:solidFill>
                  <a:srgbClr val="FFFFFF"/>
                </a:solidFill>
                <a:latin typeface="Montserrat"/>
                <a:sym typeface="Montserrat"/>
              </a:rPr>
              <a:t>Conjunto </a:t>
            </a:r>
            <a:endParaRPr lang="es-ES">
              <a:solidFill>
                <a:srgbClr val="FFFFFF"/>
              </a:solidFill>
              <a:sym typeface="Montserrat"/>
            </a:endParaRPr>
          </a:p>
          <a:p>
            <a:r>
              <a:rPr lang="es-MX" sz="4000" b="1">
                <a:solidFill>
                  <a:srgbClr val="FFFFFF"/>
                </a:solidFill>
                <a:latin typeface="Montserrat"/>
                <a:sym typeface="Montserrat"/>
              </a:rPr>
              <a:t>de datos</a:t>
            </a:r>
            <a:endParaRPr lang="es-ES">
              <a:solidFill>
                <a:srgbClr val="FFFFFF"/>
              </a:solidFill>
            </a:endParaRPr>
          </a:p>
        </p:txBody>
      </p:sp>
      <p:pic>
        <p:nvPicPr>
          <p:cNvPr id="282" name="Google Shape;282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735656" y="6482267"/>
            <a:ext cx="1854596" cy="9865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95901" y="6975543"/>
            <a:ext cx="2165350" cy="48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2900737" y="709642"/>
            <a:ext cx="1430575" cy="126308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280;p32">
            <a:extLst>
              <a:ext uri="{FF2B5EF4-FFF2-40B4-BE49-F238E27FC236}">
                <a16:creationId xmlns:a16="http://schemas.microsoft.com/office/drawing/2014/main" id="{70113A7E-BB39-4665-A1BB-52E1A3B8E51E}"/>
              </a:ext>
            </a:extLst>
          </p:cNvPr>
          <p:cNvSpPr txBox="1"/>
          <p:nvPr/>
        </p:nvSpPr>
        <p:spPr>
          <a:xfrm>
            <a:off x="10212019" y="1478898"/>
            <a:ext cx="4489431" cy="4571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>
              <a:buSzPts val="2600"/>
            </a:pPr>
            <a:endParaRPr lang="es-MX" sz="2600" b="0" i="0" u="none" strike="noStrike" cap="none">
              <a:solidFill>
                <a:schemeClr val="tx1"/>
              </a:solidFill>
              <a:latin typeface="Montserrat"/>
              <a:ea typeface="Montserrat"/>
            </a:endParaRPr>
          </a:p>
          <a:p>
            <a:pPr marL="457200" indent="-457200">
              <a:buSzPts val="2600"/>
              <a:buFont typeface="Arial"/>
              <a:buChar char="•"/>
            </a:pPr>
            <a:endParaRPr lang="es-MX" sz="2600">
              <a:latin typeface="Montserrat"/>
            </a:endParaRPr>
          </a:p>
        </p:txBody>
      </p:sp>
      <p:sp>
        <p:nvSpPr>
          <p:cNvPr id="4" name="Google Shape;210;p26">
            <a:extLst>
              <a:ext uri="{FF2B5EF4-FFF2-40B4-BE49-F238E27FC236}">
                <a16:creationId xmlns:a16="http://schemas.microsoft.com/office/drawing/2014/main" id="{1BC0C963-D797-47DF-AC17-4479ECFE8CF2}"/>
              </a:ext>
            </a:extLst>
          </p:cNvPr>
          <p:cNvSpPr txBox="1"/>
          <p:nvPr/>
        </p:nvSpPr>
        <p:spPr>
          <a:xfrm>
            <a:off x="5100362" y="1325566"/>
            <a:ext cx="4614010" cy="4944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203200">
              <a:buClr>
                <a:srgbClr val="6349FC"/>
              </a:buClr>
              <a:buSzPts val="2600"/>
            </a:pPr>
            <a:r>
              <a:rPr lang="es-MX" sz="2600" b="1">
                <a:solidFill>
                  <a:srgbClr val="2B303C"/>
                </a:solidFill>
                <a:latin typeface="Montserrat Medium"/>
                <a:sym typeface="Montserrat Medium"/>
              </a:rPr>
              <a:t>Conjunto de datos de entrenamiento</a:t>
            </a:r>
            <a:endParaRPr lang="es-MX" sz="2600" b="1">
              <a:solidFill>
                <a:srgbClr val="2B303C"/>
              </a:solidFill>
              <a:latin typeface="Montserrat Medium"/>
            </a:endParaRPr>
          </a:p>
          <a:p>
            <a:pPr marL="736600" indent="-533400">
              <a:buClr>
                <a:srgbClr val="6349FC"/>
              </a:buClr>
              <a:buSzPts val="2600"/>
              <a:buFont typeface="Montserrat Medium"/>
              <a:buChar char="●"/>
            </a:pPr>
            <a:endParaRPr lang="es-MX" sz="2600">
              <a:solidFill>
                <a:srgbClr val="2B303C"/>
              </a:solidFill>
              <a:latin typeface="Montserrat Medium"/>
              <a:sym typeface="Montserrat Medium"/>
            </a:endParaRPr>
          </a:p>
          <a:p>
            <a:pPr marL="203200">
              <a:buClr>
                <a:srgbClr val="6349FC"/>
              </a:buClr>
              <a:buSzPts val="2600"/>
            </a:pPr>
            <a:r>
              <a:rPr lang="es-MX" sz="2600">
                <a:solidFill>
                  <a:srgbClr val="2B303C"/>
                </a:solidFill>
                <a:latin typeface="Montserrat Medium"/>
                <a:sym typeface="Montserrat Medium"/>
              </a:rPr>
              <a:t>Uso de una base de datos de testimonios de acoso/abuso sexual perpetrado a mujeres en India, Kenia, Camerún y Nepal. </a:t>
            </a:r>
            <a:endParaRPr lang="es-MX" sz="2600">
              <a:solidFill>
                <a:srgbClr val="2B303C"/>
              </a:solidFill>
              <a:latin typeface="Montserrat Medium"/>
            </a:endParaRPr>
          </a:p>
          <a:p>
            <a:pPr marL="736600" indent="-533400">
              <a:buClr>
                <a:srgbClr val="6349FC"/>
              </a:buClr>
              <a:buSzPts val="2600"/>
              <a:buFont typeface="Montserrat Medium"/>
              <a:buChar char="●"/>
            </a:pPr>
            <a:endParaRPr lang="es-MX" sz="2600">
              <a:solidFill>
                <a:srgbClr val="2B303C"/>
              </a:solidFill>
              <a:latin typeface="Montserrat Medium"/>
              <a:sym typeface="Montserrat Medium"/>
            </a:endParaRPr>
          </a:p>
          <a:p>
            <a:pPr marL="203200">
              <a:buClr>
                <a:srgbClr val="6349FC"/>
              </a:buClr>
              <a:buSzPts val="2600"/>
            </a:pPr>
            <a:r>
              <a:rPr lang="es-MX" sz="2600">
                <a:solidFill>
                  <a:srgbClr val="2B303C"/>
                </a:solidFill>
                <a:latin typeface="Montserrat Medium"/>
                <a:sym typeface="Montserrat Medium"/>
              </a:rPr>
              <a:t>Registros: + 10,000</a:t>
            </a:r>
            <a:endParaRPr lang="es-MX" sz="2600">
              <a:solidFill>
                <a:srgbClr val="2B303C"/>
              </a:solidFill>
              <a:latin typeface="Montserrat Medium"/>
            </a:endParaRPr>
          </a:p>
          <a:p>
            <a:pPr marL="203200">
              <a:buClr>
                <a:srgbClr val="6349FC"/>
              </a:buClr>
              <a:buSzPts val="2600"/>
            </a:pPr>
            <a:r>
              <a:rPr lang="es-MX" sz="2600">
                <a:solidFill>
                  <a:srgbClr val="2B303C"/>
                </a:solidFill>
                <a:latin typeface="Montserrat Medium"/>
                <a:sym typeface="Montserrat Medium"/>
              </a:rPr>
              <a:t>Fuente: </a:t>
            </a:r>
            <a:r>
              <a:rPr lang="es-MX" sz="2600" err="1">
                <a:solidFill>
                  <a:srgbClr val="2B303C"/>
                </a:solidFill>
                <a:latin typeface="Montserrat Medium"/>
                <a:sym typeface="Montserrat Medium"/>
              </a:rPr>
              <a:t>Safecity</a:t>
            </a:r>
            <a:endParaRPr lang="es-MX" sz="2600" err="1">
              <a:solidFill>
                <a:srgbClr val="2B303C"/>
              </a:solidFill>
              <a:latin typeface="Montserrat Medium"/>
            </a:endParaRPr>
          </a:p>
        </p:txBody>
      </p:sp>
      <p:sp>
        <p:nvSpPr>
          <p:cNvPr id="23" name="Google Shape;210;p26">
            <a:extLst>
              <a:ext uri="{FF2B5EF4-FFF2-40B4-BE49-F238E27FC236}">
                <a16:creationId xmlns:a16="http://schemas.microsoft.com/office/drawing/2014/main" id="{3B12B8AD-4B7D-477A-B666-1AE9635A223A}"/>
              </a:ext>
            </a:extLst>
          </p:cNvPr>
          <p:cNvSpPr txBox="1"/>
          <p:nvPr/>
        </p:nvSpPr>
        <p:spPr>
          <a:xfrm>
            <a:off x="9991590" y="1325622"/>
            <a:ext cx="4544080" cy="48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203200">
              <a:buClr>
                <a:srgbClr val="6349FC"/>
              </a:buClr>
              <a:buSzPts val="2600"/>
            </a:pPr>
            <a:r>
              <a:rPr lang="es-MX" sz="2600" b="1">
                <a:solidFill>
                  <a:srgbClr val="2B303C"/>
                </a:solidFill>
                <a:latin typeface="Montserrat Medium"/>
                <a:sym typeface="Montserrat Medium"/>
              </a:rPr>
              <a:t>Conjunto de datos de prueba</a:t>
            </a:r>
            <a:endParaRPr lang="es-MX" sz="2600" b="1">
              <a:solidFill>
                <a:srgbClr val="2B303C"/>
              </a:solidFill>
              <a:latin typeface="Montserrat Medium"/>
            </a:endParaRPr>
          </a:p>
          <a:p>
            <a:pPr marL="203200">
              <a:buSzPts val="2600"/>
            </a:pPr>
            <a:endParaRPr lang="es-MX" sz="2600" b="1">
              <a:solidFill>
                <a:srgbClr val="2B303C"/>
              </a:solidFill>
              <a:latin typeface="Montserrat Medium"/>
              <a:sym typeface="Montserrat Medium"/>
            </a:endParaRPr>
          </a:p>
          <a:p>
            <a:r>
              <a:rPr lang="es-MX" sz="2600">
                <a:solidFill>
                  <a:srgbClr val="2B303C"/>
                </a:solidFill>
                <a:latin typeface="Montserrat Medium"/>
                <a:sym typeface="Montserrat Medium"/>
              </a:rPr>
              <a:t>Recopilación de casos de acoso sexual escolar de estudiantes mujeres del IPN en la CDMX</a:t>
            </a:r>
            <a:endParaRPr lang="es-MX" sz="2600">
              <a:solidFill>
                <a:srgbClr val="2B303C"/>
              </a:solidFill>
              <a:latin typeface="Montserrat Medium"/>
            </a:endParaRPr>
          </a:p>
          <a:p>
            <a:endParaRPr lang="es-MX" sz="2600">
              <a:solidFill>
                <a:srgbClr val="2B303C"/>
              </a:solidFill>
              <a:latin typeface="Montserrat Medium"/>
              <a:sym typeface="Montserrat Medium"/>
            </a:endParaRPr>
          </a:p>
          <a:p>
            <a:r>
              <a:rPr lang="es-MX" sz="2600">
                <a:solidFill>
                  <a:srgbClr val="2B303C"/>
                </a:solidFill>
                <a:latin typeface="Montserrat Medium"/>
                <a:sym typeface="Montserrat Medium"/>
              </a:rPr>
              <a:t>Registros: 200</a:t>
            </a:r>
            <a:endParaRPr lang="es-MX" sz="2600">
              <a:solidFill>
                <a:srgbClr val="2B303C"/>
              </a:solidFill>
              <a:latin typeface="Montserrat Medium"/>
            </a:endParaRPr>
          </a:p>
          <a:p>
            <a:r>
              <a:rPr lang="es-MX" sz="2600">
                <a:solidFill>
                  <a:srgbClr val="2B303C"/>
                </a:solidFill>
                <a:latin typeface="Montserrat Medium"/>
                <a:sym typeface="Montserrat Medium"/>
              </a:rPr>
              <a:t>Fuente: Páginas de denuncia en redes sociales</a:t>
            </a:r>
            <a:endParaRPr lang="es-MX" sz="2600">
              <a:solidFill>
                <a:srgbClr val="2B303C"/>
              </a:solidFill>
              <a:latin typeface="Montserrat Medium"/>
            </a:endParaRPr>
          </a:p>
        </p:txBody>
      </p:sp>
      <p:cxnSp>
        <p:nvCxnSpPr>
          <p:cNvPr id="6" name="Google Shape;167;p22">
            <a:extLst>
              <a:ext uri="{FF2B5EF4-FFF2-40B4-BE49-F238E27FC236}">
                <a16:creationId xmlns:a16="http://schemas.microsoft.com/office/drawing/2014/main" id="{F841DEBE-BC94-4109-A919-43B33CD24E1E}"/>
              </a:ext>
            </a:extLst>
          </p:cNvPr>
          <p:cNvCxnSpPr/>
          <p:nvPr/>
        </p:nvCxnSpPr>
        <p:spPr>
          <a:xfrm>
            <a:off x="9706896" y="1485195"/>
            <a:ext cx="0" cy="4786825"/>
          </a:xfrm>
          <a:prstGeom prst="straightConnector1">
            <a:avLst/>
          </a:prstGeom>
          <a:noFill/>
          <a:ln w="19050" cap="flat" cmpd="sng">
            <a:solidFill>
              <a:srgbClr val="4B22F4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" name="Google Shape;201;p25">
            <a:extLst>
              <a:ext uri="{FF2B5EF4-FFF2-40B4-BE49-F238E27FC236}">
                <a16:creationId xmlns:a16="http://schemas.microsoft.com/office/drawing/2014/main" id="{A614BB11-E2C9-46CC-9159-F6CD99925B3C}"/>
              </a:ext>
            </a:extLst>
          </p:cNvPr>
          <p:cNvPicPr preferRelativeResize="0"/>
          <p:nvPr/>
        </p:nvPicPr>
        <p:blipFill rotWithShape="1">
          <a:blip r:embed="rId6">
            <a:alphaModFix amt="38000"/>
          </a:blip>
          <a:srcRect l="41240" t="408" r="-2436"/>
          <a:stretch/>
        </p:blipFill>
        <p:spPr>
          <a:xfrm>
            <a:off x="-58663" y="295854"/>
            <a:ext cx="4120933" cy="632425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528261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"/>
          <p:cNvSpPr/>
          <p:nvPr/>
        </p:nvSpPr>
        <p:spPr>
          <a:xfrm>
            <a:off x="-25" y="7279815"/>
            <a:ext cx="15122400" cy="638702"/>
          </a:xfrm>
          <a:prstGeom prst="rect">
            <a:avLst/>
          </a:prstGeom>
          <a:solidFill>
            <a:srgbClr val="4B22F4"/>
          </a:solidFill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endParaRPr sz="2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3" name="Google Shape;193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 flipH="1">
            <a:off x="1569468" y="6187608"/>
            <a:ext cx="182144" cy="255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877357" y="7316002"/>
            <a:ext cx="970174" cy="516076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3238737" y="2871407"/>
            <a:ext cx="8645100" cy="13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s-MX" sz="78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Imagen</a:t>
            </a:r>
            <a:endParaRPr sz="78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Imagen 2">
            <a:extLst>
              <a:ext uri="{FF2B5EF4-FFF2-40B4-BE49-F238E27FC236}">
                <a16:creationId xmlns:a16="http://schemas.microsoft.com/office/drawing/2014/main" id="{EAC860ED-A04A-491B-B790-9B5CFFA6BF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2317" y="57314"/>
            <a:ext cx="13243672" cy="7189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3482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"/>
          <p:cNvSpPr/>
          <p:nvPr/>
        </p:nvSpPr>
        <p:spPr>
          <a:xfrm>
            <a:off x="-25" y="7279815"/>
            <a:ext cx="15122400" cy="638702"/>
          </a:xfrm>
          <a:prstGeom prst="rect">
            <a:avLst/>
          </a:prstGeom>
          <a:solidFill>
            <a:srgbClr val="4B22F4"/>
          </a:solidFill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endParaRPr sz="2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3" name="Google Shape;193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 flipH="1">
            <a:off x="1569468" y="6187608"/>
            <a:ext cx="182144" cy="255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877357" y="7316002"/>
            <a:ext cx="970174" cy="516076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3238737" y="2871407"/>
            <a:ext cx="8645100" cy="13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s-MX" sz="78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Imagen</a:t>
            </a:r>
            <a:endParaRPr sz="78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CDEC664A-6679-4356-B42B-E7936F9849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26664" y="211052"/>
            <a:ext cx="11741217" cy="704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97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6"/>
          <p:cNvSpPr txBox="1"/>
          <p:nvPr/>
        </p:nvSpPr>
        <p:spPr>
          <a:xfrm>
            <a:off x="6905042" y="4970793"/>
            <a:ext cx="6990363" cy="1669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736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endParaRPr sz="2600" b="0" i="0" u="none" strike="noStrike" cap="none" dirty="0">
              <a:solidFill>
                <a:srgbClr val="2B303C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736600" marR="0" lvl="0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49FC"/>
              </a:buClr>
              <a:buSzPts val="2600"/>
              <a:buFont typeface="Montserrat Medium"/>
              <a:buChar char="●"/>
            </a:pPr>
            <a:endParaRPr lang="es-MX" sz="2600" b="0" i="0" u="none" strike="noStrike" cap="none" dirty="0">
              <a:solidFill>
                <a:srgbClr val="2B303C"/>
              </a:solidFill>
              <a:latin typeface="Montserrat Medium"/>
              <a:ea typeface="Montserrat Medium"/>
              <a:cs typeface="Montserrat Medium"/>
            </a:endParaRPr>
          </a:p>
          <a:p>
            <a:pPr marL="736600" indent="-533400">
              <a:buClr>
                <a:srgbClr val="6349FC"/>
              </a:buClr>
              <a:buSzPts val="2600"/>
              <a:buFont typeface="Montserrat Medium"/>
              <a:buChar char="●"/>
            </a:pPr>
            <a:r>
              <a:rPr lang="es-MX" sz="2600" dirty="0">
                <a:solidFill>
                  <a:srgbClr val="2B303C"/>
                </a:solidFill>
                <a:latin typeface="Montserrat Medium"/>
                <a:ea typeface="Montserrat Medium"/>
                <a:cs typeface="Montserrat Medium"/>
              </a:rPr>
              <a:t>+ 90% de precisión en el modelo.</a:t>
            </a:r>
            <a:endParaRPr lang="es-MX" sz="2600" b="1" dirty="0">
              <a:solidFill>
                <a:srgbClr val="6349FC"/>
              </a:solidFill>
              <a:latin typeface="Montserrat"/>
              <a:ea typeface="Montserrat Medium"/>
              <a:cs typeface="Montserrat Medium"/>
            </a:endParaRPr>
          </a:p>
          <a:p>
            <a:pPr marL="736600" indent="-533400">
              <a:buClr>
                <a:srgbClr val="6349FC"/>
              </a:buClr>
              <a:buSzPts val="2600"/>
              <a:buFont typeface="Montserrat Medium"/>
              <a:buChar char="●"/>
            </a:pPr>
            <a:endParaRPr lang="es-MX" sz="2600" dirty="0">
              <a:solidFill>
                <a:srgbClr val="2B303C"/>
              </a:solidFill>
              <a:latin typeface="Montserrat Medium"/>
              <a:ea typeface="Montserrat Medium"/>
              <a:cs typeface="Montserrat Medium"/>
            </a:endParaRPr>
          </a:p>
        </p:txBody>
      </p:sp>
      <p:sp>
        <p:nvSpPr>
          <p:cNvPr id="211" name="Google Shape;211;p26"/>
          <p:cNvSpPr/>
          <p:nvPr/>
        </p:nvSpPr>
        <p:spPr>
          <a:xfrm>
            <a:off x="0" y="7716827"/>
            <a:ext cx="15122400" cy="205200"/>
          </a:xfrm>
          <a:prstGeom prst="rect">
            <a:avLst/>
          </a:prstGeom>
          <a:solidFill>
            <a:srgbClr val="1B1C1F"/>
          </a:solidFill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2" name="Google Shape;212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8500" y="709642"/>
            <a:ext cx="1430575" cy="126308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6"/>
          <p:cNvSpPr txBox="1"/>
          <p:nvPr/>
        </p:nvSpPr>
        <p:spPr>
          <a:xfrm>
            <a:off x="2295842" y="414450"/>
            <a:ext cx="92184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000" b="1">
                <a:solidFill>
                  <a:srgbClr val="16181C"/>
                </a:solidFill>
                <a:latin typeface="Montserrat"/>
                <a:sym typeface="Montserrat"/>
              </a:rPr>
              <a:t>Características</a:t>
            </a:r>
            <a:endParaRPr lang="es-ES"/>
          </a:p>
        </p:txBody>
      </p:sp>
      <p:cxnSp>
        <p:nvCxnSpPr>
          <p:cNvPr id="214" name="Google Shape;214;p26"/>
          <p:cNvCxnSpPr/>
          <p:nvPr/>
        </p:nvCxnSpPr>
        <p:spPr>
          <a:xfrm>
            <a:off x="14475844" y="-11"/>
            <a:ext cx="0" cy="3877500"/>
          </a:xfrm>
          <a:prstGeom prst="straightConnector1">
            <a:avLst/>
          </a:prstGeom>
          <a:noFill/>
          <a:ln w="19050" cap="flat" cmpd="sng">
            <a:solidFill>
              <a:srgbClr val="6349F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5" name="Google Shape;215;p26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w="19050" cap="flat" cmpd="sng">
            <a:solidFill>
              <a:srgbClr val="6349FC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16" name="Google Shape;216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76784" y="4104380"/>
            <a:ext cx="3402760" cy="340279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6"/>
          <p:cNvSpPr txBox="1"/>
          <p:nvPr/>
        </p:nvSpPr>
        <p:spPr>
          <a:xfrm rot="-5400000">
            <a:off x="12971200" y="5038125"/>
            <a:ext cx="30093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Team</a:t>
            </a:r>
            <a:r>
              <a:rPr lang="es-MX" sz="2300" b="0" i="0" u="none" strike="noStrike" cap="none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Girl</a:t>
            </a:r>
            <a:r>
              <a:rPr lang="es-MX" sz="2300" b="0" i="0" u="none" strike="noStrike" cap="none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Power</a:t>
            </a:r>
            <a:endParaRPr lang="es-MX" sz="2300" b="0" i="0" u="none" strike="noStrike" cap="none" dirty="0">
              <a:solidFill>
                <a:srgbClr val="D8D8D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EB4845-E389-460F-9974-6A3EFA058B75}"/>
              </a:ext>
            </a:extLst>
          </p:cNvPr>
          <p:cNvSpPr txBox="1"/>
          <p:nvPr/>
        </p:nvSpPr>
        <p:spPr>
          <a:xfrm>
            <a:off x="498500" y="1585319"/>
            <a:ext cx="756208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36600" indent="-533400">
              <a:buClr>
                <a:srgbClr val="6349FC"/>
              </a:buClr>
              <a:buSzPts val="2600"/>
              <a:buFont typeface="Montserrat Medium"/>
              <a:buChar char="●"/>
            </a:pPr>
            <a:r>
              <a:rPr lang="es-MX" sz="2800" dirty="0">
                <a:solidFill>
                  <a:srgbClr val="2B303C"/>
                </a:solidFill>
                <a:latin typeface="Montserrat Medium"/>
                <a:ea typeface="Montserrat Medium"/>
                <a:cs typeface="Montserrat Medium"/>
              </a:rPr>
              <a:t>Algoritmo de redes neuronales para encontrar patrones en las descripciones y clasificar los casos por categoría.</a:t>
            </a:r>
            <a:endParaRPr lang="es-MX" sz="2800" b="0" i="0" u="none" strike="noStrike" cap="none" dirty="0">
              <a:solidFill>
                <a:srgbClr val="2B303C"/>
              </a:solidFill>
              <a:latin typeface="Montserrat Medium"/>
              <a:ea typeface="Montserrat Medium"/>
              <a:cs typeface="Montserrat Medium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2229CC-08D6-42F1-A40A-1B84A08A1C0A}"/>
              </a:ext>
            </a:extLst>
          </p:cNvPr>
          <p:cNvSpPr txBox="1"/>
          <p:nvPr/>
        </p:nvSpPr>
        <p:spPr>
          <a:xfrm>
            <a:off x="3123998" y="3985069"/>
            <a:ext cx="7562088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36600" indent="-533400">
              <a:buClr>
                <a:srgbClr val="6349FC"/>
              </a:buClr>
              <a:buSzPts val="2600"/>
              <a:buFont typeface="Montserrat Medium"/>
              <a:buChar char="●"/>
            </a:pPr>
            <a:r>
              <a:rPr lang="es-MX" sz="2600" dirty="0">
                <a:solidFill>
                  <a:srgbClr val="2B303C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Creación y entrenamiento de una neurona por categoría (14 en total).</a:t>
            </a:r>
            <a:endParaRPr lang="es-MX" sz="2600" b="0" i="0" u="none" strike="noStrike" cap="none" dirty="0">
              <a:solidFill>
                <a:srgbClr val="2B303C"/>
              </a:solidFill>
              <a:latin typeface="Montserrat Medium"/>
              <a:ea typeface="Montserrat Medium"/>
              <a:cs typeface="Montserrat Medium"/>
            </a:endParaRPr>
          </a:p>
        </p:txBody>
      </p:sp>
      <p:pic>
        <p:nvPicPr>
          <p:cNvPr id="14" name="Google Shape;136;p19">
            <a:extLst>
              <a:ext uri="{FF2B5EF4-FFF2-40B4-BE49-F238E27FC236}">
                <a16:creationId xmlns:a16="http://schemas.microsoft.com/office/drawing/2014/main" id="{2870A630-3030-4219-BA3F-16EAA96CC1C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878384" y="531488"/>
            <a:ext cx="2165348" cy="48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520;p41">
            <a:extLst>
              <a:ext uri="{FF2B5EF4-FFF2-40B4-BE49-F238E27FC236}">
                <a16:creationId xmlns:a16="http://schemas.microsoft.com/office/drawing/2014/main" id="{CAC1F971-E785-40F7-96D6-165F008E18AD}"/>
              </a:ext>
            </a:extLst>
          </p:cNvPr>
          <p:cNvPicPr preferRelativeResize="0"/>
          <p:nvPr/>
        </p:nvPicPr>
        <p:blipFill rotWithShape="1">
          <a:blip r:embed="rId6">
            <a:alphaModFix/>
            <a:duotone>
              <a:prstClr val="black"/>
              <a:srgbClr val="A169B7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4000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9755983" y="1388115"/>
            <a:ext cx="3402758" cy="34027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661943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22F4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7"/>
          <p:cNvSpPr/>
          <p:nvPr/>
        </p:nvSpPr>
        <p:spPr>
          <a:xfrm>
            <a:off x="10106532" y="0"/>
            <a:ext cx="5016000" cy="7934700"/>
          </a:xfrm>
          <a:prstGeom prst="rect">
            <a:avLst/>
          </a:prstGeom>
          <a:solidFill>
            <a:srgbClr val="16181C"/>
          </a:solidFill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endParaRPr sz="2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7"/>
          <p:cNvSpPr txBox="1"/>
          <p:nvPr/>
        </p:nvSpPr>
        <p:spPr>
          <a:xfrm>
            <a:off x="1700960" y="2389500"/>
            <a:ext cx="7214400" cy="3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6800" b="1">
                <a:solidFill>
                  <a:srgbClr val="FFFFFF"/>
                </a:solidFill>
                <a:latin typeface="Montserrat"/>
                <a:sym typeface="Montserrat"/>
              </a:rPr>
              <a:t>Resultados</a:t>
            </a:r>
            <a:endParaRPr lang="es-ES"/>
          </a:p>
        </p:txBody>
      </p:sp>
      <p:pic>
        <p:nvPicPr>
          <p:cNvPr id="224" name="Google Shape;224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607160" y="4411099"/>
            <a:ext cx="182144" cy="25532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5" name="Google Shape;225;p27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27" name="Google Shape;227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19915" y="607839"/>
            <a:ext cx="3384330" cy="8418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8" name="Google Shape;228;p27"/>
          <p:cNvCxnSpPr/>
          <p:nvPr/>
        </p:nvCxnSpPr>
        <p:spPr>
          <a:xfrm>
            <a:off x="14475844" y="-11"/>
            <a:ext cx="0" cy="2549166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" name="Google Shape;201;p25">
            <a:extLst>
              <a:ext uri="{FF2B5EF4-FFF2-40B4-BE49-F238E27FC236}">
                <a16:creationId xmlns:a16="http://schemas.microsoft.com/office/drawing/2014/main" id="{951D44C0-394A-426A-8212-B3FE227755F2}"/>
              </a:ext>
            </a:extLst>
          </p:cNvPr>
          <p:cNvPicPr preferRelativeResize="0"/>
          <p:nvPr/>
        </p:nvPicPr>
        <p:blipFill rotWithShape="1">
          <a:blip r:embed="rId5">
            <a:alphaModFix amt="38000"/>
          </a:blip>
          <a:srcRect l="20436" t="199" r="-1338" b="209"/>
          <a:stretch/>
        </p:blipFill>
        <p:spPr>
          <a:xfrm>
            <a:off x="0" y="984353"/>
            <a:ext cx="5447918" cy="63242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42" name="Picture 2" descr="International Day of Women and Girls in Science 2020: Raising up voices -  JAXenter">
            <a:extLst>
              <a:ext uri="{FF2B5EF4-FFF2-40B4-BE49-F238E27FC236}">
                <a16:creationId xmlns:a16="http://schemas.microsoft.com/office/drawing/2014/main" id="{84E336CE-046C-4E3C-B858-D927437744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0" r="4465"/>
          <a:stretch/>
        </p:blipFill>
        <p:spPr bwMode="auto">
          <a:xfrm>
            <a:off x="8284466" y="2389500"/>
            <a:ext cx="5289507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4602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"/>
          <p:cNvSpPr txBox="1"/>
          <p:nvPr/>
        </p:nvSpPr>
        <p:spPr>
          <a:xfrm>
            <a:off x="3238737" y="2871407"/>
            <a:ext cx="8645100" cy="13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s-MX" sz="78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Imagen</a:t>
            </a:r>
            <a:endParaRPr sz="78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9E3EBDC9-8252-447D-9D90-E2F9F801CD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61392" y="129200"/>
            <a:ext cx="10663370" cy="7677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6058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Icono Global Aislado En El Fondo, Global, Globe, Icono De Internet PNG y  Vector para Descargar Gratis | Pngtree">
            <a:extLst>
              <a:ext uri="{FF2B5EF4-FFF2-40B4-BE49-F238E27FC236}">
                <a16:creationId xmlns:a16="http://schemas.microsoft.com/office/drawing/2014/main" id="{243F1C07-DF6D-4ED7-9B49-62AAFA89A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3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564" y="1486245"/>
            <a:ext cx="5942741" cy="5942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5" name="Google Shape;295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8500" y="709642"/>
            <a:ext cx="1430575" cy="126308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33"/>
          <p:cNvSpPr txBox="1"/>
          <p:nvPr/>
        </p:nvSpPr>
        <p:spPr>
          <a:xfrm>
            <a:off x="2295842" y="414450"/>
            <a:ext cx="92184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>
              <a:buSzPts val="4000"/>
            </a:pPr>
            <a:r>
              <a:rPr lang="es-MX" sz="4000" b="1">
                <a:solidFill>
                  <a:srgbClr val="16181C"/>
                </a:solidFill>
                <a:latin typeface="Montserrat"/>
                <a:ea typeface="Montserrat"/>
                <a:cs typeface="Montserrat"/>
                <a:sym typeface="Montserrat"/>
              </a:rPr>
              <a:t>Porcentaje de acierto global de los modelos</a:t>
            </a:r>
            <a:endParaRPr lang="es-MX" sz="4000" b="1" i="0" u="none" strike="noStrike" cap="none">
              <a:solidFill>
                <a:srgbClr val="16181C"/>
              </a:solidFill>
              <a:latin typeface="Montserrat"/>
              <a:ea typeface="Montserrat"/>
              <a:cs typeface="Montserrat"/>
            </a:endParaRPr>
          </a:p>
        </p:txBody>
      </p:sp>
      <p:cxnSp>
        <p:nvCxnSpPr>
          <p:cNvPr id="297" name="Google Shape;297;p33"/>
          <p:cNvCxnSpPr/>
          <p:nvPr/>
        </p:nvCxnSpPr>
        <p:spPr>
          <a:xfrm>
            <a:off x="14475844" y="-11"/>
            <a:ext cx="0" cy="3877500"/>
          </a:xfrm>
          <a:prstGeom prst="straightConnector1">
            <a:avLst/>
          </a:prstGeom>
          <a:noFill/>
          <a:ln w="19050" cap="flat" cmpd="sng">
            <a:solidFill>
              <a:srgbClr val="4B22F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8" name="Google Shape;298;p33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w="19050" cap="flat" cmpd="sng">
            <a:solidFill>
              <a:srgbClr val="4B22F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9" name="Google Shape;299;p33"/>
          <p:cNvSpPr txBox="1"/>
          <p:nvPr/>
        </p:nvSpPr>
        <p:spPr>
          <a:xfrm rot="-5400000">
            <a:off x="12971200" y="5038125"/>
            <a:ext cx="30093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algn="ctr">
              <a:buSzPts val="2300"/>
            </a:pP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Team</a:t>
            </a:r>
            <a:r>
              <a:rPr lang="es-MX" sz="2300" b="0" i="0" u="none" strike="noStrike" cap="none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Girl</a:t>
            </a:r>
            <a:r>
              <a:rPr lang="es-MX" sz="2300" b="0" i="0" u="none" strike="noStrike" cap="none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Power</a:t>
            </a:r>
            <a:endParaRPr lang="es-MX" sz="2300" b="0" i="0" u="none" strike="noStrike" cap="none" dirty="0">
              <a:solidFill>
                <a:srgbClr val="D8D8D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endParaRPr sz="2300" b="0" i="0" u="none" strike="noStrike" cap="none" dirty="0">
              <a:solidFill>
                <a:srgbClr val="D8D8D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0" name="Google Shape;300;p33"/>
          <p:cNvSpPr txBox="1"/>
          <p:nvPr/>
        </p:nvSpPr>
        <p:spPr>
          <a:xfrm>
            <a:off x="2389725" y="3464620"/>
            <a:ext cx="4637717" cy="2908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s-MX" sz="8000" b="1">
                <a:solidFill>
                  <a:srgbClr val="6349FC"/>
                </a:solidFill>
                <a:latin typeface="Montserrat"/>
                <a:ea typeface="Montserrat"/>
                <a:cs typeface="Montserrat"/>
                <a:sym typeface="Montserrat"/>
              </a:rPr>
              <a:t>91.11%</a:t>
            </a:r>
            <a:endParaRPr sz="8000" b="0" i="0" u="none" strike="noStrike" cap="none">
              <a:solidFill>
                <a:srgbClr val="6349F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01" name="Google Shape;301;p33"/>
          <p:cNvCxnSpPr/>
          <p:nvPr/>
        </p:nvCxnSpPr>
        <p:spPr>
          <a:xfrm>
            <a:off x="6839729" y="3464620"/>
            <a:ext cx="0" cy="2409636"/>
          </a:xfrm>
          <a:prstGeom prst="straightConnector1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3" name="Google Shape;303;p33"/>
          <p:cNvSpPr txBox="1"/>
          <p:nvPr/>
        </p:nvSpPr>
        <p:spPr>
          <a:xfrm>
            <a:off x="6721224" y="3537800"/>
            <a:ext cx="4694060" cy="2705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s-MX" sz="8000" b="1" dirty="0">
                <a:solidFill>
                  <a:srgbClr val="6349FC"/>
                </a:solidFill>
                <a:latin typeface="Montserrat"/>
                <a:ea typeface="Montserrat"/>
                <a:cs typeface="Montserrat"/>
                <a:sym typeface="Montserrat"/>
              </a:rPr>
              <a:t>93.04%</a:t>
            </a:r>
            <a:endParaRPr sz="8000" b="0" i="0" u="none" strike="noStrike" cap="none" dirty="0">
              <a:solidFill>
                <a:srgbClr val="6349F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316" name="Picture 4" descr="Instituto Politécnico Nacional - Wikipedia, la enciclopedia libre">
            <a:extLst>
              <a:ext uri="{FF2B5EF4-FFF2-40B4-BE49-F238E27FC236}">
                <a16:creationId xmlns:a16="http://schemas.microsoft.com/office/drawing/2014/main" id="{00F4873F-D88E-47BE-B131-3A896BECB3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3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885"/>
          <a:stretch/>
        </p:blipFill>
        <p:spPr bwMode="auto">
          <a:xfrm>
            <a:off x="9472916" y="2559714"/>
            <a:ext cx="4345028" cy="421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" name="Google Shape;308;p33"/>
          <p:cNvSpPr txBox="1"/>
          <p:nvPr/>
        </p:nvSpPr>
        <p:spPr>
          <a:xfrm>
            <a:off x="3197059" y="2820920"/>
            <a:ext cx="3304362" cy="1732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algn="ctr">
              <a:buSzPts val="2600"/>
            </a:pPr>
            <a:r>
              <a:rPr lang="es-MX" sz="2600" b="1">
                <a:solidFill>
                  <a:srgbClr val="2B303C"/>
                </a:solidFill>
                <a:latin typeface="Montserrat SemiBold"/>
                <a:ea typeface="Montserrat SemiBold"/>
                <a:cs typeface="Montserrat SemiBold"/>
              </a:rPr>
              <a:t>Denuncias de </a:t>
            </a:r>
            <a:r>
              <a:rPr lang="es-MX" sz="2600" b="1" err="1">
                <a:solidFill>
                  <a:srgbClr val="2B303C"/>
                </a:solidFill>
                <a:latin typeface="Montserrat SemiBold"/>
                <a:ea typeface="Montserrat SemiBold"/>
                <a:cs typeface="Montserrat SemiBold"/>
              </a:rPr>
              <a:t>SafeCity</a:t>
            </a:r>
            <a:endParaRPr lang="es-MX" sz="2600" b="1">
              <a:solidFill>
                <a:srgbClr val="2B303C"/>
              </a:solidFill>
              <a:latin typeface="Montserrat SemiBold"/>
              <a:ea typeface="Montserrat SemiBold"/>
              <a:cs typeface="Montserrat SemiBold"/>
            </a:endParaRPr>
          </a:p>
          <a:p>
            <a:pPr algn="ctr">
              <a:buSzPts val="2600"/>
            </a:pPr>
            <a:endParaRPr lang="es-MX" sz="2600">
              <a:solidFill>
                <a:srgbClr val="2B303C"/>
              </a:solidFill>
              <a:latin typeface="Montserrat SemiBold"/>
              <a:ea typeface="Montserrat SemiBold"/>
              <a:cs typeface="Montserrat SemiBold"/>
            </a:endParaRPr>
          </a:p>
        </p:txBody>
      </p:sp>
      <p:sp>
        <p:nvSpPr>
          <p:cNvPr id="16" name="Google Shape;308;p33">
            <a:extLst>
              <a:ext uri="{FF2B5EF4-FFF2-40B4-BE49-F238E27FC236}">
                <a16:creationId xmlns:a16="http://schemas.microsoft.com/office/drawing/2014/main" id="{93D7A662-C2A4-47EB-A136-5BBEE7A92F6B}"/>
              </a:ext>
            </a:extLst>
          </p:cNvPr>
          <p:cNvSpPr txBox="1"/>
          <p:nvPr/>
        </p:nvSpPr>
        <p:spPr>
          <a:xfrm>
            <a:off x="6721224" y="2820918"/>
            <a:ext cx="4611524" cy="1732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algn="ctr">
              <a:buSzPts val="2600"/>
            </a:pPr>
            <a:r>
              <a:rPr lang="es-MX" sz="2600" b="1">
                <a:solidFill>
                  <a:srgbClr val="2B303C"/>
                </a:solidFill>
                <a:latin typeface="Montserrat SemiBold"/>
                <a:ea typeface="Montserrat SemiBold"/>
                <a:cs typeface="Montserrat SemiBold"/>
              </a:rPr>
              <a:t>Denuncias del Instituto Politécnico Nacional</a:t>
            </a:r>
            <a:r>
              <a:rPr lang="es-MX" sz="2600">
                <a:solidFill>
                  <a:srgbClr val="2B303C"/>
                </a:solidFill>
                <a:latin typeface="Montserrat SemiBold"/>
                <a:ea typeface="Montserrat SemiBold"/>
                <a:cs typeface="Montserrat SemiBold"/>
              </a:rPr>
              <a:t> </a:t>
            </a:r>
            <a:endParaRPr lang="es-ES"/>
          </a:p>
          <a:p>
            <a:pPr>
              <a:buSzPts val="2600"/>
            </a:pPr>
            <a:endParaRPr lang="es-MX" sz="2600">
              <a:solidFill>
                <a:srgbClr val="2B303C"/>
              </a:solidFill>
              <a:latin typeface="Montserrat SemiBold"/>
              <a:ea typeface="Montserrat SemiBold"/>
              <a:cs typeface="Montserrat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1256908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22F4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7"/>
          <p:cNvSpPr/>
          <p:nvPr/>
        </p:nvSpPr>
        <p:spPr>
          <a:xfrm>
            <a:off x="10106532" y="0"/>
            <a:ext cx="5016000" cy="7934700"/>
          </a:xfrm>
          <a:prstGeom prst="rect">
            <a:avLst/>
          </a:prstGeom>
          <a:solidFill>
            <a:srgbClr val="16181C"/>
          </a:solidFill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endParaRPr sz="2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7"/>
          <p:cNvSpPr txBox="1"/>
          <p:nvPr/>
        </p:nvSpPr>
        <p:spPr>
          <a:xfrm>
            <a:off x="1700960" y="2389500"/>
            <a:ext cx="7214400" cy="3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r>
              <a:rPr lang="es-MX" sz="6800" b="1">
                <a:solidFill>
                  <a:srgbClr val="FFFFFF"/>
                </a:solidFill>
                <a:latin typeface="Montserrat"/>
                <a:sym typeface="Montserrat"/>
              </a:rPr>
              <a:t>Próximos pasos</a:t>
            </a:r>
            <a:endParaRPr lang="es-ES"/>
          </a:p>
        </p:txBody>
      </p:sp>
      <p:pic>
        <p:nvPicPr>
          <p:cNvPr id="224" name="Google Shape;224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607160" y="4411099"/>
            <a:ext cx="182144" cy="25532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5" name="Google Shape;225;p27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27" name="Google Shape;227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19915" y="607839"/>
            <a:ext cx="3384330" cy="8418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8" name="Google Shape;228;p27"/>
          <p:cNvCxnSpPr/>
          <p:nvPr/>
        </p:nvCxnSpPr>
        <p:spPr>
          <a:xfrm>
            <a:off x="14475844" y="-11"/>
            <a:ext cx="0" cy="2549166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218" name="Picture 2" descr="Art+Steps by Mioki LLC">
            <a:extLst>
              <a:ext uri="{FF2B5EF4-FFF2-40B4-BE49-F238E27FC236}">
                <a16:creationId xmlns:a16="http://schemas.microsoft.com/office/drawing/2014/main" id="{83E7C764-E95B-4DA2-99BA-4F32CFB3A2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5360" y="1997515"/>
            <a:ext cx="4310770" cy="4310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Google Shape;201;p25">
            <a:extLst>
              <a:ext uri="{FF2B5EF4-FFF2-40B4-BE49-F238E27FC236}">
                <a16:creationId xmlns:a16="http://schemas.microsoft.com/office/drawing/2014/main" id="{4937773A-0EDB-4D29-B9D6-4DA5B351E7C1}"/>
              </a:ext>
            </a:extLst>
          </p:cNvPr>
          <p:cNvPicPr preferRelativeResize="0"/>
          <p:nvPr/>
        </p:nvPicPr>
        <p:blipFill rotWithShape="1">
          <a:blip r:embed="rId7">
            <a:alphaModFix amt="38000"/>
          </a:blip>
          <a:srcRect l="20436" t="199" r="-1338" b="209"/>
          <a:stretch/>
        </p:blipFill>
        <p:spPr>
          <a:xfrm>
            <a:off x="0" y="984353"/>
            <a:ext cx="5447918" cy="632425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41103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8500" y="709642"/>
            <a:ext cx="1430575" cy="126308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33"/>
          <p:cNvSpPr txBox="1"/>
          <p:nvPr/>
        </p:nvSpPr>
        <p:spPr>
          <a:xfrm>
            <a:off x="2295842" y="414450"/>
            <a:ext cx="92184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r>
              <a:rPr lang="es-MX" sz="4000" b="1">
                <a:solidFill>
                  <a:srgbClr val="16181C"/>
                </a:solidFill>
                <a:latin typeface="Montserrat"/>
                <a:sym typeface="Montserrat"/>
              </a:rPr>
              <a:t>TEAM 12: Integrantes</a:t>
            </a:r>
            <a:endParaRPr lang="es-ES"/>
          </a:p>
        </p:txBody>
      </p:sp>
      <p:cxnSp>
        <p:nvCxnSpPr>
          <p:cNvPr id="297" name="Google Shape;297;p33"/>
          <p:cNvCxnSpPr/>
          <p:nvPr/>
        </p:nvCxnSpPr>
        <p:spPr>
          <a:xfrm>
            <a:off x="14475844" y="-11"/>
            <a:ext cx="0" cy="3877500"/>
          </a:xfrm>
          <a:prstGeom prst="straightConnector1">
            <a:avLst/>
          </a:prstGeom>
          <a:noFill/>
          <a:ln w="19050" cap="flat" cmpd="sng">
            <a:solidFill>
              <a:srgbClr val="4B22F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8" name="Google Shape;298;p33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w="19050" cap="flat" cmpd="sng">
            <a:solidFill>
              <a:srgbClr val="4B22F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9" name="Google Shape;299;p33"/>
          <p:cNvSpPr txBox="1"/>
          <p:nvPr/>
        </p:nvSpPr>
        <p:spPr>
          <a:xfrm rot="-5400000">
            <a:off x="12971200" y="5038125"/>
            <a:ext cx="30093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s-MX" sz="2300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Team</a:t>
            </a:r>
            <a:r>
              <a:rPr lang="es-MX" sz="2300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MX" sz="2300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girl</a:t>
            </a:r>
            <a:r>
              <a:rPr lang="es-MX" sz="2300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MX" sz="2300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power</a:t>
            </a:r>
            <a:endParaRPr sz="2300" b="0" i="0" u="none" strike="noStrike" cap="none" dirty="0">
              <a:solidFill>
                <a:srgbClr val="D8D8D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8" name="Google Shape;308;p33"/>
          <p:cNvSpPr txBox="1"/>
          <p:nvPr/>
        </p:nvSpPr>
        <p:spPr>
          <a:xfrm>
            <a:off x="471946" y="5669021"/>
            <a:ext cx="3304362" cy="1732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algn="ctr"/>
            <a:r>
              <a:rPr lang="es-MX" sz="2600" b="1">
                <a:solidFill>
                  <a:srgbClr val="2B303C"/>
                </a:solidFill>
                <a:latin typeface="Montserrat SemiBold"/>
              </a:rPr>
              <a:t>Ana Paula Machargo Gordillo</a:t>
            </a:r>
            <a:endParaRPr lang="es-ES" sz="2600" b="1">
              <a:solidFill>
                <a:srgbClr val="2B303C"/>
              </a:solidFill>
              <a:latin typeface="Montserrat SemiBold"/>
            </a:endParaRPr>
          </a:p>
          <a:p>
            <a:pPr algn="ctr"/>
            <a:endParaRPr lang="es-MX" sz="2600" b="1">
              <a:solidFill>
                <a:srgbClr val="2B303C"/>
              </a:solidFill>
              <a:latin typeface="Montserrat SemiBold"/>
            </a:endParaRPr>
          </a:p>
          <a:p>
            <a:pPr algn="ctr">
              <a:buSzPts val="2600"/>
            </a:pPr>
            <a:endParaRPr lang="es-MX" sz="2600">
              <a:solidFill>
                <a:srgbClr val="2B303C"/>
              </a:solidFill>
              <a:latin typeface="Montserrat SemiBold"/>
              <a:ea typeface="Montserrat SemiBold"/>
              <a:cs typeface="Montserrat SemiBold"/>
            </a:endParaRPr>
          </a:p>
        </p:txBody>
      </p:sp>
      <p:sp>
        <p:nvSpPr>
          <p:cNvPr id="16" name="Google Shape;308;p33">
            <a:extLst>
              <a:ext uri="{FF2B5EF4-FFF2-40B4-BE49-F238E27FC236}">
                <a16:creationId xmlns:a16="http://schemas.microsoft.com/office/drawing/2014/main" id="{93D7A662-C2A4-47EB-A136-5BBEE7A92F6B}"/>
              </a:ext>
            </a:extLst>
          </p:cNvPr>
          <p:cNvSpPr txBox="1"/>
          <p:nvPr/>
        </p:nvSpPr>
        <p:spPr>
          <a:xfrm>
            <a:off x="10739047" y="5669019"/>
            <a:ext cx="3212910" cy="1732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algn="ctr">
              <a:buSzPts val="2600"/>
            </a:pPr>
            <a:r>
              <a:rPr lang="es-MX" sz="2600" b="1">
                <a:solidFill>
                  <a:srgbClr val="2B303C"/>
                </a:solidFill>
                <a:latin typeface="Montserrat SemiBold"/>
              </a:rPr>
              <a:t>Martha Teresa Carrillo Acosta</a:t>
            </a:r>
            <a:endParaRPr lang="es-ES" sz="2600" b="1">
              <a:solidFill>
                <a:srgbClr val="2B303C"/>
              </a:solidFill>
              <a:latin typeface="Montserrat SemiBold"/>
            </a:endParaRPr>
          </a:p>
          <a:p>
            <a:pPr marL="457200" indent="-457200" algn="ctr">
              <a:buSzPts val="2600"/>
              <a:buChar char="•"/>
            </a:pPr>
            <a:endParaRPr lang="es-MX" sz="2600" b="1"/>
          </a:p>
          <a:p>
            <a:pPr>
              <a:buSzPts val="2600"/>
            </a:pPr>
            <a:endParaRPr lang="es-MX" sz="2600">
              <a:solidFill>
                <a:srgbClr val="2B303C"/>
              </a:solidFill>
              <a:latin typeface="Montserrat SemiBold"/>
              <a:ea typeface="Montserrat SemiBold"/>
              <a:cs typeface="Montserrat SemiBold"/>
            </a:endParaRPr>
          </a:p>
        </p:txBody>
      </p:sp>
      <p:sp>
        <p:nvSpPr>
          <p:cNvPr id="13" name="Google Shape;308;p33">
            <a:extLst>
              <a:ext uri="{FF2B5EF4-FFF2-40B4-BE49-F238E27FC236}">
                <a16:creationId xmlns:a16="http://schemas.microsoft.com/office/drawing/2014/main" id="{419DB691-C171-44A3-822A-A3B0390263AB}"/>
              </a:ext>
            </a:extLst>
          </p:cNvPr>
          <p:cNvSpPr txBox="1"/>
          <p:nvPr/>
        </p:nvSpPr>
        <p:spPr>
          <a:xfrm>
            <a:off x="7546759" y="5669022"/>
            <a:ext cx="3304362" cy="1732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algn="ctr"/>
            <a:r>
              <a:rPr lang="es-MX" sz="2600" b="1" dirty="0">
                <a:solidFill>
                  <a:srgbClr val="2B303C"/>
                </a:solidFill>
                <a:latin typeface="Montserrat SemiBold"/>
              </a:rPr>
              <a:t>Angelica Guadalupe Rivera Varela</a:t>
            </a:r>
            <a:endParaRPr lang="es-ES" sz="2600" b="1" dirty="0">
              <a:solidFill>
                <a:srgbClr val="2B303C"/>
              </a:solidFill>
              <a:latin typeface="Montserrat SemiBold"/>
            </a:endParaRPr>
          </a:p>
          <a:p>
            <a:pPr algn="ctr"/>
            <a:endParaRPr lang="es-MX" sz="2600" b="1" dirty="0"/>
          </a:p>
          <a:p>
            <a:pPr algn="ctr"/>
            <a:endParaRPr lang="es-MX" sz="2600" b="1" dirty="0">
              <a:solidFill>
                <a:srgbClr val="2B303C"/>
              </a:solidFill>
              <a:latin typeface="Montserrat SemiBold"/>
            </a:endParaRPr>
          </a:p>
          <a:p>
            <a:pPr algn="ctr">
              <a:buSzPts val="2600"/>
            </a:pPr>
            <a:endParaRPr lang="es-MX" sz="2600" dirty="0">
              <a:solidFill>
                <a:srgbClr val="2B303C"/>
              </a:solidFill>
              <a:latin typeface="Montserrat SemiBold"/>
              <a:ea typeface="Montserrat SemiBold"/>
              <a:cs typeface="Montserrat SemiBold"/>
            </a:endParaRPr>
          </a:p>
        </p:txBody>
      </p:sp>
      <p:sp>
        <p:nvSpPr>
          <p:cNvPr id="14" name="Google Shape;308;p33">
            <a:extLst>
              <a:ext uri="{FF2B5EF4-FFF2-40B4-BE49-F238E27FC236}">
                <a16:creationId xmlns:a16="http://schemas.microsoft.com/office/drawing/2014/main" id="{4F93E6EB-E702-425C-9F19-867AC5E702C3}"/>
              </a:ext>
            </a:extLst>
          </p:cNvPr>
          <p:cNvSpPr txBox="1"/>
          <p:nvPr/>
        </p:nvSpPr>
        <p:spPr>
          <a:xfrm>
            <a:off x="4018759" y="5773860"/>
            <a:ext cx="3304362" cy="1732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algn="ctr"/>
            <a:r>
              <a:rPr lang="es-MX" sz="2600" b="1" dirty="0" err="1">
                <a:solidFill>
                  <a:srgbClr val="2B303C"/>
                </a:solidFill>
                <a:latin typeface="Montserrat SemiBold"/>
              </a:rPr>
              <a:t>Jose</a:t>
            </a:r>
            <a:r>
              <a:rPr lang="es-MX" sz="2600" b="1" dirty="0">
                <a:solidFill>
                  <a:srgbClr val="2B303C"/>
                </a:solidFill>
                <a:latin typeface="Montserrat SemiBold"/>
              </a:rPr>
              <a:t> </a:t>
            </a:r>
            <a:r>
              <a:rPr lang="es-MX" sz="2600" b="1" dirty="0" err="1">
                <a:solidFill>
                  <a:srgbClr val="2B303C"/>
                </a:solidFill>
                <a:latin typeface="Montserrat SemiBold"/>
              </a:rPr>
              <a:t>Estefania</a:t>
            </a:r>
            <a:r>
              <a:rPr lang="es-MX" sz="2600" b="1" dirty="0">
                <a:solidFill>
                  <a:srgbClr val="2B303C"/>
                </a:solidFill>
                <a:latin typeface="Montserrat SemiBold"/>
              </a:rPr>
              <a:t> Estrada Aguilar</a:t>
            </a:r>
            <a:endParaRPr lang="es-ES" sz="2600" b="1" dirty="0">
              <a:solidFill>
                <a:srgbClr val="2B303C"/>
              </a:solidFill>
              <a:latin typeface="Montserrat SemiBold"/>
            </a:endParaRPr>
          </a:p>
          <a:p>
            <a:pPr algn="ctr"/>
            <a:endParaRPr lang="es-MX" sz="2600" b="1" dirty="0">
              <a:solidFill>
                <a:srgbClr val="2B303C"/>
              </a:solidFill>
              <a:latin typeface="Montserrat SemiBold"/>
            </a:endParaRPr>
          </a:p>
          <a:p>
            <a:pPr algn="ctr"/>
            <a:endParaRPr lang="es-MX" sz="2600" b="1" dirty="0"/>
          </a:p>
          <a:p>
            <a:pPr algn="ctr"/>
            <a:endParaRPr lang="es-MX" sz="2600" b="1" dirty="0">
              <a:solidFill>
                <a:srgbClr val="2B303C"/>
              </a:solidFill>
              <a:latin typeface="Montserrat SemiBold"/>
            </a:endParaRPr>
          </a:p>
          <a:p>
            <a:pPr algn="ctr">
              <a:buSzPts val="2600"/>
            </a:pPr>
            <a:endParaRPr lang="es-MX" sz="2600" dirty="0">
              <a:solidFill>
                <a:srgbClr val="2B303C"/>
              </a:solidFill>
              <a:latin typeface="Montserrat SemiBold"/>
              <a:ea typeface="Montserrat SemiBold"/>
              <a:cs typeface="Montserrat SemiBold"/>
            </a:endParaRPr>
          </a:p>
        </p:txBody>
      </p:sp>
      <p:pic>
        <p:nvPicPr>
          <p:cNvPr id="2" name="Imagen 2" descr="Mujer con cabello largo&#10;&#10;Descripción generada automáticamente">
            <a:extLst>
              <a:ext uri="{FF2B5EF4-FFF2-40B4-BE49-F238E27FC236}">
                <a16:creationId xmlns:a16="http://schemas.microsoft.com/office/drawing/2014/main" id="{5BA232DA-30B2-44A1-86C4-AC18F97183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80" y="1671633"/>
            <a:ext cx="2742519" cy="3665236"/>
          </a:xfrm>
          <a:prstGeom prst="rect">
            <a:avLst/>
          </a:prstGeom>
        </p:spPr>
      </p:pic>
      <p:pic>
        <p:nvPicPr>
          <p:cNvPr id="3" name="Imagen 3" descr="Mujer sonriendo con lentes&#10;&#10;Descripción generada automáticamente">
            <a:extLst>
              <a:ext uri="{FF2B5EF4-FFF2-40B4-BE49-F238E27FC236}">
                <a16:creationId xmlns:a16="http://schemas.microsoft.com/office/drawing/2014/main" id="{46DE1C5F-0CAB-4B8F-8C95-CB11A55D11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93648" y="1639593"/>
            <a:ext cx="2742519" cy="3657600"/>
          </a:xfrm>
          <a:prstGeom prst="rect">
            <a:avLst/>
          </a:prstGeom>
        </p:spPr>
      </p:pic>
      <p:pic>
        <p:nvPicPr>
          <p:cNvPr id="7" name="Picture 6" descr="A person wearing glasses&#10;&#10;Description automatically generated with low confidence">
            <a:extLst>
              <a:ext uri="{FF2B5EF4-FFF2-40B4-BE49-F238E27FC236}">
                <a16:creationId xmlns:a16="http://schemas.microsoft.com/office/drawing/2014/main" id="{DDF62937-0927-4CE0-81D2-A659C20DB25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358" r="9142"/>
          <a:stretch/>
        </p:blipFill>
        <p:spPr>
          <a:xfrm>
            <a:off x="7758687" y="1635775"/>
            <a:ext cx="2880505" cy="3665236"/>
          </a:xfrm>
          <a:prstGeom prst="rect">
            <a:avLst/>
          </a:prstGeom>
        </p:spPr>
      </p:pic>
      <p:pic>
        <p:nvPicPr>
          <p:cNvPr id="9" name="Picture 8" descr="A person wearing a black suit&#10;&#10;Description automatically generated with low confidence">
            <a:extLst>
              <a:ext uri="{FF2B5EF4-FFF2-40B4-BE49-F238E27FC236}">
                <a16:creationId xmlns:a16="http://schemas.microsoft.com/office/drawing/2014/main" id="{9B9D4A55-5E68-4C41-8CC3-184E322E2A7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288" t="2672" r="288" b="-2672"/>
          <a:stretch/>
        </p:blipFill>
        <p:spPr>
          <a:xfrm>
            <a:off x="4301228" y="1635775"/>
            <a:ext cx="2720833" cy="387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6028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7" name="Google Shape;167;p22"/>
          <p:cNvCxnSpPr/>
          <p:nvPr/>
        </p:nvCxnSpPr>
        <p:spPr>
          <a:xfrm>
            <a:off x="14475844" y="-11"/>
            <a:ext cx="0" cy="3877500"/>
          </a:xfrm>
          <a:prstGeom prst="straightConnector1">
            <a:avLst/>
          </a:prstGeom>
          <a:noFill/>
          <a:ln w="19050" cap="flat" cmpd="sng">
            <a:solidFill>
              <a:srgbClr val="4B22F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" name="Google Shape;168;p22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w="19050" cap="flat" cmpd="sng">
            <a:solidFill>
              <a:srgbClr val="4B22F4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9" name="Google Shape;169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8500" y="709642"/>
            <a:ext cx="1430575" cy="126308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2"/>
          <p:cNvSpPr txBox="1"/>
          <p:nvPr/>
        </p:nvSpPr>
        <p:spPr>
          <a:xfrm rot="-5400000">
            <a:off x="12971200" y="5038125"/>
            <a:ext cx="30093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algn="ctr">
              <a:buSzPts val="2300"/>
            </a:pP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Team</a:t>
            </a:r>
            <a:r>
              <a:rPr lang="es-MX" sz="2300" b="0" i="0" u="none" strike="noStrike" cap="none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Girl</a:t>
            </a:r>
            <a:r>
              <a:rPr lang="es-MX" sz="2300" b="0" i="0" u="none" strike="noStrike" cap="none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Power</a:t>
            </a:r>
            <a:endParaRPr lang="es-MX" sz="2300" b="0" i="0" u="none" strike="noStrike" cap="none" dirty="0">
              <a:solidFill>
                <a:srgbClr val="D8D8D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endParaRPr sz="2300" b="0" i="0" u="none" strike="noStrike" cap="none" dirty="0">
              <a:solidFill>
                <a:srgbClr val="D8D8D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2" name="Google Shape;172;p22"/>
          <p:cNvSpPr txBox="1"/>
          <p:nvPr/>
        </p:nvSpPr>
        <p:spPr>
          <a:xfrm>
            <a:off x="2295842" y="414450"/>
            <a:ext cx="92184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MX" sz="4000" b="1">
                <a:solidFill>
                  <a:srgbClr val="16181C"/>
                </a:solidFill>
                <a:latin typeface="Montserrat"/>
                <a:ea typeface="Montserrat"/>
                <a:cs typeface="Montserrat"/>
                <a:sym typeface="Montserrat"/>
              </a:rPr>
              <a:t>Próximos pasos</a:t>
            </a:r>
            <a:endParaRPr sz="4000" b="0" i="0" u="none" strike="noStrike" cap="none">
              <a:solidFill>
                <a:srgbClr val="16181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4" name="Google Shape;174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050" y="6725850"/>
            <a:ext cx="3996201" cy="99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878384" y="531488"/>
            <a:ext cx="2165348" cy="48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0B4F4AA-70E8-44DA-B6DE-5C5F20F36374}"/>
              </a:ext>
            </a:extLst>
          </p:cNvPr>
          <p:cNvSpPr txBox="1"/>
          <p:nvPr/>
        </p:nvSpPr>
        <p:spPr>
          <a:xfrm>
            <a:off x="498500" y="1585319"/>
            <a:ext cx="871854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36600" indent="-533400">
              <a:buClr>
                <a:srgbClr val="6349FC"/>
              </a:buClr>
              <a:buSzPts val="2600"/>
              <a:buFont typeface="Montserrat Medium"/>
              <a:buChar char="●"/>
            </a:pPr>
            <a:r>
              <a:rPr lang="es-MX" sz="2400" dirty="0">
                <a:solidFill>
                  <a:srgbClr val="2B303C"/>
                </a:solidFill>
                <a:latin typeface="Montserrat SemiBold"/>
                <a:ea typeface="Montserrat"/>
                <a:cs typeface="Montserrat"/>
              </a:rPr>
              <a:t>Creación de una aplicación móvil o web con posibilidad de registrar casos de acoso sexual de forma anónima con datos demográficos como: edad, sexo, ubicación, escuela, etc.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CDC7CC-B095-475B-A0F7-704C58A38323}"/>
              </a:ext>
            </a:extLst>
          </p:cNvPr>
          <p:cNvSpPr txBox="1"/>
          <p:nvPr/>
        </p:nvSpPr>
        <p:spPr>
          <a:xfrm>
            <a:off x="3873379" y="3837455"/>
            <a:ext cx="76408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36600" indent="-533400">
              <a:buClr>
                <a:srgbClr val="6349FC"/>
              </a:buClr>
              <a:buSzPts val="2600"/>
              <a:buFont typeface="Montserrat Medium"/>
              <a:buChar char="●"/>
            </a:pPr>
            <a:r>
              <a:rPr lang="es-MX" sz="2400" dirty="0">
                <a:solidFill>
                  <a:srgbClr val="2B303C"/>
                </a:solidFill>
                <a:latin typeface="Montserrat SemiBold"/>
                <a:ea typeface="Montserrat"/>
                <a:cs typeface="Montserrat"/>
              </a:rPr>
              <a:t>Creación de base de datos escolares para guardar y analizar la información con el fin de difundirla a través de visualizaciones.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0329CF-F8C4-4EEC-9D49-76C7107A87A5}"/>
              </a:ext>
            </a:extLst>
          </p:cNvPr>
          <p:cNvSpPr txBox="1"/>
          <p:nvPr/>
        </p:nvSpPr>
        <p:spPr>
          <a:xfrm>
            <a:off x="6103620" y="5804813"/>
            <a:ext cx="756208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36600" indent="-533400">
              <a:buClr>
                <a:srgbClr val="6349FC"/>
              </a:buClr>
              <a:buSzPts val="2600"/>
              <a:buFont typeface="Montserrat Medium"/>
              <a:buChar char="●"/>
            </a:pPr>
            <a:r>
              <a:rPr lang="es-MX" sz="2400" dirty="0">
                <a:solidFill>
                  <a:srgbClr val="2B303C"/>
                </a:solidFill>
                <a:latin typeface="Montserrat SemiBold"/>
                <a:ea typeface="Montserrat"/>
                <a:cs typeface="Montserrat"/>
              </a:rPr>
              <a:t>Expandir este proyecto a otros ambientes como: laboral, público.</a:t>
            </a:r>
            <a:endParaRPr lang="es-ES" sz="2400" dirty="0">
              <a:ea typeface="Montserrat"/>
            </a:endParaRPr>
          </a:p>
        </p:txBody>
      </p:sp>
      <p:pic>
        <p:nvPicPr>
          <p:cNvPr id="12290" name="Picture 2" descr="Los peligros de las apps de citas: “No todos tienen intenciones buenas”">
            <a:extLst>
              <a:ext uri="{FF2B5EF4-FFF2-40B4-BE49-F238E27FC236}">
                <a16:creationId xmlns:a16="http://schemas.microsoft.com/office/drawing/2014/main" id="{4C79F025-1ABB-4132-9D07-C2D5D03CEB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27" r="20498"/>
          <a:stretch/>
        </p:blipFill>
        <p:spPr bwMode="auto">
          <a:xfrm>
            <a:off x="10724011" y="1294506"/>
            <a:ext cx="2474093" cy="2378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Las 9 mejores maneras para aprovechar la ayuda de los freelancers a fin de  expandir tu negocio - Payoneer Blog">
            <a:extLst>
              <a:ext uri="{FF2B5EF4-FFF2-40B4-BE49-F238E27FC236}">
                <a16:creationId xmlns:a16="http://schemas.microsoft.com/office/drawing/2014/main" id="{EB491BEB-0FC0-4D5F-8A37-4E3E6EDF33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75"/>
          <a:stretch/>
        </p:blipFill>
        <p:spPr bwMode="auto">
          <a:xfrm>
            <a:off x="498500" y="4101856"/>
            <a:ext cx="3298456" cy="227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29733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22F4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7"/>
          <p:cNvSpPr/>
          <p:nvPr/>
        </p:nvSpPr>
        <p:spPr>
          <a:xfrm>
            <a:off x="10106532" y="0"/>
            <a:ext cx="5016000" cy="7934700"/>
          </a:xfrm>
          <a:prstGeom prst="rect">
            <a:avLst/>
          </a:prstGeom>
          <a:solidFill>
            <a:srgbClr val="16181C"/>
          </a:solidFill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endParaRPr sz="2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7"/>
          <p:cNvSpPr txBox="1"/>
          <p:nvPr/>
        </p:nvSpPr>
        <p:spPr>
          <a:xfrm>
            <a:off x="1406333" y="1511699"/>
            <a:ext cx="7214400" cy="3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algn="ctr"/>
            <a:r>
              <a:rPr lang="es-MX" sz="6800" b="1" dirty="0">
                <a:solidFill>
                  <a:srgbClr val="FFFFFF"/>
                </a:solidFill>
                <a:latin typeface="Montserrat"/>
              </a:rPr>
              <a:t>Gracias por su atención</a:t>
            </a:r>
          </a:p>
        </p:txBody>
      </p:sp>
      <p:pic>
        <p:nvPicPr>
          <p:cNvPr id="224" name="Google Shape;224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607160" y="4411099"/>
            <a:ext cx="182144" cy="25532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5" name="Google Shape;225;p27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27" name="Google Shape;227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19915" y="607839"/>
            <a:ext cx="3384330" cy="8418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8" name="Google Shape;228;p27"/>
          <p:cNvCxnSpPr/>
          <p:nvPr/>
        </p:nvCxnSpPr>
        <p:spPr>
          <a:xfrm>
            <a:off x="14475844" y="-11"/>
            <a:ext cx="0" cy="2549166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" name="Picture 2" descr="Bye Pocahontas GIFs - Get the best GIF on GIPHY">
            <a:extLst>
              <a:ext uri="{FF2B5EF4-FFF2-40B4-BE49-F238E27FC236}">
                <a16:creationId xmlns:a16="http://schemas.microsoft.com/office/drawing/2014/main" id="{63E72FD8-1650-4CAD-A1B8-D2FDF9D01A3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6401" y="3967350"/>
            <a:ext cx="5255688" cy="2346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3152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22F4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4"/>
          <p:cNvPicPr preferRelativeResize="0"/>
          <p:nvPr/>
        </p:nvPicPr>
        <p:blipFill rotWithShape="1">
          <a:blip r:embed="rId3">
            <a:alphaModFix/>
          </a:blip>
          <a:srcRect l="18" t="12445" r="9866" b="6948"/>
          <a:stretch/>
        </p:blipFill>
        <p:spPr>
          <a:xfrm>
            <a:off x="5728928" y="116958"/>
            <a:ext cx="9393597" cy="7921626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1131995" y="2972225"/>
            <a:ext cx="11401892" cy="13728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s-MX" sz="65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s-MX" sz="6500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lasificando el acoso sexual hacia la mujer</a:t>
            </a:r>
          </a:p>
        </p:txBody>
      </p:sp>
      <p:sp>
        <p:nvSpPr>
          <p:cNvPr id="70" name="Google Shape;70;p14"/>
          <p:cNvSpPr txBox="1"/>
          <p:nvPr/>
        </p:nvSpPr>
        <p:spPr>
          <a:xfrm>
            <a:off x="1131995" y="4782165"/>
            <a:ext cx="6485100" cy="7923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2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Equipo 12</a:t>
            </a:r>
            <a:endParaRPr sz="3200" b="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1" name="Google Shape;71;p14"/>
          <p:cNvCxnSpPr/>
          <p:nvPr/>
        </p:nvCxnSpPr>
        <p:spPr>
          <a:xfrm>
            <a:off x="5655525" y="4722365"/>
            <a:ext cx="1906200" cy="0"/>
          </a:xfrm>
          <a:prstGeom prst="straightConnector1">
            <a:avLst/>
          </a:prstGeom>
          <a:noFill/>
          <a:ln w="28575" cap="flat" cmpd="sng">
            <a:solidFill>
              <a:srgbClr val="4B22F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4"/>
          <p:cNvSpPr txBox="1"/>
          <p:nvPr/>
        </p:nvSpPr>
        <p:spPr>
          <a:xfrm>
            <a:off x="1131995" y="2035610"/>
            <a:ext cx="8814900" cy="7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>
              <a:buSzPts val="2900"/>
            </a:pPr>
            <a:r>
              <a:rPr lang="es-MX" sz="2900" b="0" i="0" u="none" strike="noStrike" cap="none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Módulo: </a:t>
            </a:r>
            <a:r>
              <a:rPr lang="es-MX" sz="29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Machine </a:t>
            </a:r>
            <a:r>
              <a:rPr lang="es-MX" sz="2900" err="1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Learning</a:t>
            </a:r>
            <a:r>
              <a:rPr lang="es-MX" sz="29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Santander</a:t>
            </a:r>
            <a:endParaRPr lang="es-MX" sz="2900" b="0" i="0" u="none" strike="noStrike" cap="none">
              <a:solidFill>
                <a:schemeClr val="lt1"/>
              </a:solidFill>
              <a:ea typeface="Montserrat SemiBold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607160" y="4925971"/>
            <a:ext cx="182144" cy="2553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362039" y="6850732"/>
            <a:ext cx="1541818" cy="82017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5" name="Google Shape;75;p14"/>
          <p:cNvCxnSpPr/>
          <p:nvPr/>
        </p:nvCxnSpPr>
        <p:spPr>
          <a:xfrm>
            <a:off x="1298678" y="4648152"/>
            <a:ext cx="2896804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22F4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3"/>
          <p:cNvSpPr/>
          <p:nvPr/>
        </p:nvSpPr>
        <p:spPr>
          <a:xfrm>
            <a:off x="10106532" y="0"/>
            <a:ext cx="5016000" cy="7934700"/>
          </a:xfrm>
          <a:prstGeom prst="rect">
            <a:avLst/>
          </a:prstGeom>
          <a:solidFill>
            <a:srgbClr val="16181C"/>
          </a:solidFill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endParaRPr sz="23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"/>
          <p:cNvSpPr txBox="1"/>
          <p:nvPr/>
        </p:nvSpPr>
        <p:spPr>
          <a:xfrm>
            <a:off x="1543732" y="1059"/>
            <a:ext cx="7214400" cy="21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6800" b="1">
                <a:solidFill>
                  <a:srgbClr val="FFFFFF"/>
                </a:solidFill>
                <a:latin typeface="Montserrat"/>
                <a:sym typeface="Montserrat"/>
              </a:rPr>
              <a:t>Importante...</a:t>
            </a:r>
            <a:endParaRPr lang="es-ES"/>
          </a:p>
        </p:txBody>
      </p:sp>
      <p:pic>
        <p:nvPicPr>
          <p:cNvPr id="182" name="Google Shape;182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607160" y="4411099"/>
            <a:ext cx="182144" cy="2553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3" name="Google Shape;183;p23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85" name="Google Shape;185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19915" y="607839"/>
            <a:ext cx="3384330" cy="8418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6" name="Google Shape;186;p23"/>
          <p:cNvCxnSpPr/>
          <p:nvPr/>
        </p:nvCxnSpPr>
        <p:spPr>
          <a:xfrm>
            <a:off x="14475844" y="-11"/>
            <a:ext cx="0" cy="2549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7" name="Google Shape;187;p23"/>
          <p:cNvSpPr txBox="1"/>
          <p:nvPr/>
        </p:nvSpPr>
        <p:spPr>
          <a:xfrm>
            <a:off x="1700950" y="1636740"/>
            <a:ext cx="7808811" cy="1399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algn="ctr">
              <a:buSzPts val="6800"/>
            </a:pPr>
            <a:r>
              <a:rPr lang="es-MX" sz="24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</a:rPr>
              <a:t>A pesar de que actualmente existen normativas para combatir el acoso sexual tanto nacional como internacionalmente; </a:t>
            </a:r>
            <a:endParaRPr lang="es-ES" sz="1200" dirty="0"/>
          </a:p>
        </p:txBody>
      </p:sp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B345850E-8D58-4564-8565-6E8409DB99CA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</a:blip>
          <a:stretch>
            <a:fillRect/>
          </a:stretch>
        </p:blipFill>
        <p:spPr>
          <a:xfrm>
            <a:off x="11086553" y="3036211"/>
            <a:ext cx="3055958" cy="305595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FEB96A0-BAA7-4ABF-A5F1-EABC81CE2F3F}"/>
              </a:ext>
            </a:extLst>
          </p:cNvPr>
          <p:cNvSpPr txBox="1"/>
          <p:nvPr/>
        </p:nvSpPr>
        <p:spPr>
          <a:xfrm>
            <a:off x="1947673" y="3080114"/>
            <a:ext cx="780881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</a:rPr>
              <a:t>En México</a:t>
            </a:r>
            <a:r>
              <a:rPr lang="es-MX" sz="2800" b="1" dirty="0">
                <a:solidFill>
                  <a:srgbClr val="FFFFFF"/>
                </a:solidFill>
                <a:latin typeface="Montserrat"/>
                <a:ea typeface="Montserrat"/>
              </a:rPr>
              <a:t>, </a:t>
            </a:r>
            <a:r>
              <a:rPr lang="es-MX" sz="2800" b="1" dirty="0">
                <a:solidFill>
                  <a:srgbClr val="FFFFFF"/>
                </a:solidFill>
                <a:latin typeface="Montserrat"/>
              </a:rPr>
              <a:t>la mayoría de las escuelas no han trabajado en la elaboración de un plan de identificación y normativa específica orientada a la prevención, atención y sanción de este tipo de conductas,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BE35D40-DC8F-4CE0-86B7-2509EB73F7F7}"/>
              </a:ext>
            </a:extLst>
          </p:cNvPr>
          <p:cNvSpPr txBox="1"/>
          <p:nvPr/>
        </p:nvSpPr>
        <p:spPr>
          <a:xfrm>
            <a:off x="1947673" y="6089219"/>
            <a:ext cx="7562088" cy="120032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s-MX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Montserrat"/>
              </a:rPr>
              <a:t>Por lo que ante la falta de conocimiento y la regulación concreta, son las victimas las más sufren dichas carencias.</a:t>
            </a:r>
            <a:endParaRPr lang="es-MX" sz="24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1" name="Google Shape;141;p20"/>
          <p:cNvCxnSpPr/>
          <p:nvPr/>
        </p:nvCxnSpPr>
        <p:spPr>
          <a:xfrm>
            <a:off x="14475844" y="-11"/>
            <a:ext cx="0" cy="3877500"/>
          </a:xfrm>
          <a:prstGeom prst="straightConnector1">
            <a:avLst/>
          </a:prstGeom>
          <a:noFill/>
          <a:ln w="19050" cap="flat" cmpd="sng">
            <a:solidFill>
              <a:srgbClr val="4B22F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2" name="Google Shape;142;p20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w="19050" cap="flat" cmpd="sng">
            <a:solidFill>
              <a:srgbClr val="4B22F4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3" name="Google Shape;143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8500" y="709642"/>
            <a:ext cx="1430575" cy="126308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0"/>
          <p:cNvSpPr txBox="1"/>
          <p:nvPr/>
        </p:nvSpPr>
        <p:spPr>
          <a:xfrm rot="-5400000">
            <a:off x="12971200" y="5038125"/>
            <a:ext cx="30093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Team</a:t>
            </a:r>
            <a:r>
              <a:rPr lang="es-MX" sz="2300" b="0" i="0" u="none" strike="noStrike" cap="none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Girl</a:t>
            </a:r>
            <a:r>
              <a:rPr lang="es-MX" sz="2300" b="0" i="0" u="none" strike="noStrike" cap="none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Power</a:t>
            </a:r>
            <a:endParaRPr sz="2300" b="0" i="0" u="none" strike="noStrike" cap="none" dirty="0">
              <a:solidFill>
                <a:srgbClr val="D8D8D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" name="Google Shape;145;p20"/>
          <p:cNvSpPr txBox="1"/>
          <p:nvPr/>
        </p:nvSpPr>
        <p:spPr>
          <a:xfrm>
            <a:off x="6576087" y="1529625"/>
            <a:ext cx="5656200" cy="46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endParaRPr sz="2600" i="0" u="none" strike="noStrike" cap="none" dirty="0">
              <a:solidFill>
                <a:srgbClr val="2B303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46" name="Google Shape;146;p20"/>
          <p:cNvSpPr txBox="1"/>
          <p:nvPr/>
        </p:nvSpPr>
        <p:spPr>
          <a:xfrm>
            <a:off x="2295842" y="414450"/>
            <a:ext cx="92184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MX" sz="4000" b="1" dirty="0">
                <a:solidFill>
                  <a:srgbClr val="16181C"/>
                </a:solidFill>
                <a:latin typeface="Montserrat"/>
                <a:ea typeface="Montserrat"/>
                <a:cs typeface="Montserrat"/>
                <a:sym typeface="Montserrat"/>
              </a:rPr>
              <a:t>Problema a solucionar</a:t>
            </a:r>
            <a:endParaRPr sz="4000" b="0" i="0" u="none" strike="noStrike" cap="none" dirty="0">
              <a:solidFill>
                <a:srgbClr val="16181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8" name="Google Shape;148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050" y="6725850"/>
            <a:ext cx="3996201" cy="99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878384" y="531488"/>
            <a:ext cx="2165348" cy="48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Imagen 2" descr="Icono&#10;&#10;Descripción generada automáticamente">
            <a:extLst>
              <a:ext uri="{FF2B5EF4-FFF2-40B4-BE49-F238E27FC236}">
                <a16:creationId xmlns:a16="http://schemas.microsoft.com/office/drawing/2014/main" id="{36455DE1-24AB-4227-96DF-6D3A8282A4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6767" y="1558754"/>
            <a:ext cx="4632569" cy="4664833"/>
          </a:xfrm>
          <a:prstGeom prst="rect">
            <a:avLst/>
          </a:prstGeom>
        </p:spPr>
      </p:pic>
      <p:sp>
        <p:nvSpPr>
          <p:cNvPr id="2" name="Rectangle 4">
            <a:extLst>
              <a:ext uri="{FF2B5EF4-FFF2-40B4-BE49-F238E27FC236}">
                <a16:creationId xmlns:a16="http://schemas.microsoft.com/office/drawing/2014/main" id="{237AABEC-AA9F-40AD-9A60-F7219A4AB291}"/>
              </a:ext>
            </a:extLst>
          </p:cNvPr>
          <p:cNvSpPr/>
          <p:nvPr/>
        </p:nvSpPr>
        <p:spPr>
          <a:xfrm>
            <a:off x="5668762" y="1314736"/>
            <a:ext cx="8232908" cy="508686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Google Shape;145;p20">
            <a:extLst>
              <a:ext uri="{FF2B5EF4-FFF2-40B4-BE49-F238E27FC236}">
                <a16:creationId xmlns:a16="http://schemas.microsoft.com/office/drawing/2014/main" id="{2247AA51-729F-41EA-A205-3B8411319DF9}"/>
              </a:ext>
            </a:extLst>
          </p:cNvPr>
          <p:cNvSpPr txBox="1"/>
          <p:nvPr/>
        </p:nvSpPr>
        <p:spPr>
          <a:xfrm>
            <a:off x="6072688" y="2060973"/>
            <a:ext cx="7834303" cy="3615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r>
              <a:rPr lang="es-MX" sz="2800">
                <a:solidFill>
                  <a:schemeClr val="tx1">
                    <a:lumMod val="95000"/>
                    <a:lumOff val="5000"/>
                  </a:schemeClr>
                </a:solidFill>
                <a:latin typeface="Montserrat"/>
              </a:rPr>
              <a:t>Dificultad en la </a:t>
            </a:r>
            <a:r>
              <a:rPr lang="es-MX" sz="2800" b="1">
                <a:solidFill>
                  <a:schemeClr val="tx1">
                    <a:lumMod val="95000"/>
                    <a:lumOff val="5000"/>
                  </a:schemeClr>
                </a:solidFill>
                <a:latin typeface="Montserrat"/>
              </a:rPr>
              <a:t>identificación clara</a:t>
            </a:r>
            <a:r>
              <a:rPr lang="es-MX" sz="2800">
                <a:solidFill>
                  <a:schemeClr val="tx1">
                    <a:lumMod val="95000"/>
                    <a:lumOff val="5000"/>
                  </a:schemeClr>
                </a:solidFill>
                <a:latin typeface="Montserrat"/>
              </a:rPr>
              <a:t> del problema para trabajar en las medidas de prevención, atención, sanción y exposición informativa de este tipo de conductas que permita un entorno escolar seguro y adecuado para las estudiantes.</a:t>
            </a:r>
            <a:endParaRPr lang="es-ES" sz="2800">
              <a:solidFill>
                <a:schemeClr val="tx1">
                  <a:lumMod val="95000"/>
                  <a:lumOff val="5000"/>
                </a:schemeClr>
              </a:solidFill>
              <a:latin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1" name="Google Shape;141;p20"/>
          <p:cNvCxnSpPr/>
          <p:nvPr/>
        </p:nvCxnSpPr>
        <p:spPr>
          <a:xfrm>
            <a:off x="14475844" y="-11"/>
            <a:ext cx="0" cy="3877500"/>
          </a:xfrm>
          <a:prstGeom prst="straightConnector1">
            <a:avLst/>
          </a:prstGeom>
          <a:noFill/>
          <a:ln w="19050" cap="flat" cmpd="sng">
            <a:solidFill>
              <a:srgbClr val="4B22F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2" name="Google Shape;142;p20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w="19050" cap="flat" cmpd="sng">
            <a:solidFill>
              <a:srgbClr val="4B22F4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3" name="Google Shape;143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8500" y="709642"/>
            <a:ext cx="1430575" cy="126308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0"/>
          <p:cNvSpPr txBox="1"/>
          <p:nvPr/>
        </p:nvSpPr>
        <p:spPr>
          <a:xfrm rot="-5400000">
            <a:off x="12971200" y="5038125"/>
            <a:ext cx="30093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Team</a:t>
            </a:r>
            <a:r>
              <a:rPr lang="es-MX" sz="2300" b="0" i="0" u="none" strike="noStrike" cap="none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Girl</a:t>
            </a:r>
            <a:r>
              <a:rPr lang="es-MX" sz="2300" b="0" i="0" u="none" strike="noStrike" cap="none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Power</a:t>
            </a:r>
            <a:endParaRPr sz="2300" b="0" i="0" u="none" strike="noStrike" cap="none" dirty="0">
              <a:solidFill>
                <a:srgbClr val="D8D8D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" name="Google Shape;146;p20"/>
          <p:cNvSpPr txBox="1"/>
          <p:nvPr/>
        </p:nvSpPr>
        <p:spPr>
          <a:xfrm>
            <a:off x="2295842" y="414450"/>
            <a:ext cx="92184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MX" sz="4000">
                <a:solidFill>
                  <a:srgbClr val="16181C"/>
                </a:solidFill>
                <a:latin typeface="Montserrat"/>
                <a:ea typeface="Montserrat"/>
                <a:cs typeface="Montserrat"/>
                <a:sym typeface="Montserrat"/>
              </a:rPr>
              <a:t>Oportunidades</a:t>
            </a:r>
            <a:endParaRPr sz="4000" b="0" i="0" u="none" strike="noStrike" cap="none" dirty="0">
              <a:solidFill>
                <a:srgbClr val="16181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8" name="Google Shape;148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050" y="6725850"/>
            <a:ext cx="3996201" cy="99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878384" y="531488"/>
            <a:ext cx="2165348" cy="48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 descr="Desigualdad de género en América Latina: Un largo camino por recorrer -  Ideas que Cuentan">
            <a:extLst>
              <a:ext uri="{FF2B5EF4-FFF2-40B4-BE49-F238E27FC236}">
                <a16:creationId xmlns:a16="http://schemas.microsoft.com/office/drawing/2014/main" id="{DFA44115-D881-457F-B000-08D93240CA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680" y="1989259"/>
            <a:ext cx="5647751" cy="3765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4">
            <a:extLst>
              <a:ext uri="{FF2B5EF4-FFF2-40B4-BE49-F238E27FC236}">
                <a16:creationId xmlns:a16="http://schemas.microsoft.com/office/drawing/2014/main" id="{0899B1EA-7B8D-44DE-95B0-1321B0FBAB88}"/>
              </a:ext>
            </a:extLst>
          </p:cNvPr>
          <p:cNvSpPr/>
          <p:nvPr/>
        </p:nvSpPr>
        <p:spPr>
          <a:xfrm>
            <a:off x="6403069" y="1933749"/>
            <a:ext cx="7220385" cy="401064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Google Shape;119;p18">
            <a:extLst>
              <a:ext uri="{FF2B5EF4-FFF2-40B4-BE49-F238E27FC236}">
                <a16:creationId xmlns:a16="http://schemas.microsoft.com/office/drawing/2014/main" id="{26112C45-067B-42DE-BDD1-192964DD65A9}"/>
              </a:ext>
            </a:extLst>
          </p:cNvPr>
          <p:cNvSpPr txBox="1"/>
          <p:nvPr/>
        </p:nvSpPr>
        <p:spPr>
          <a:xfrm>
            <a:off x="6497485" y="1603347"/>
            <a:ext cx="6720597" cy="5622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endParaRPr lang="es-MX" sz="2600" b="1">
              <a:solidFill>
                <a:schemeClr val="tx1">
                  <a:lumMod val="95000"/>
                  <a:lumOff val="5000"/>
                </a:schemeClr>
              </a:solidFill>
              <a:latin typeface="Montserrat"/>
              <a:ea typeface="Montserrat"/>
              <a:cs typeface="Montserrat"/>
            </a:endParaRPr>
          </a:p>
          <a:p>
            <a:pPr marL="457200" indent="-393700">
              <a:buClr>
                <a:srgbClr val="2B303C"/>
              </a:buClr>
              <a:buSzPts val="2600"/>
              <a:buFont typeface="Montserrat"/>
              <a:buChar char="●"/>
            </a:pPr>
            <a:r>
              <a:rPr lang="es-MX" sz="3200">
                <a:solidFill>
                  <a:schemeClr val="tx1">
                    <a:lumMod val="95000"/>
                    <a:lumOff val="5000"/>
                  </a:schemeClr>
                </a:solidFill>
                <a:latin typeface="Montserrat"/>
                <a:ea typeface="Montserrat"/>
                <a:cs typeface="Montserrat"/>
              </a:rPr>
              <a:t> Toda institución pública o privada con el interés de dar solución a la problemática del acoso sexual hacia la mujer que, en mayor o menor medida, nos afecta a todos.</a:t>
            </a:r>
          </a:p>
          <a:p>
            <a:pPr marL="457200" indent="-393700">
              <a:buClr>
                <a:srgbClr val="2B303C"/>
              </a:buClr>
              <a:buSzPts val="2600"/>
              <a:buFont typeface="Montserrat"/>
              <a:buChar char="●"/>
            </a:pPr>
            <a:endParaRPr lang="es-MX" sz="3200">
              <a:solidFill>
                <a:schemeClr val="tx1">
                  <a:lumMod val="95000"/>
                  <a:lumOff val="5000"/>
                </a:schemeClr>
              </a:solidFill>
              <a:latin typeface="Montserrat"/>
              <a:ea typeface="Montserrat"/>
              <a:cs typeface="Montserrat"/>
            </a:endParaRPr>
          </a:p>
        </p:txBody>
      </p:sp>
      <p:pic>
        <p:nvPicPr>
          <p:cNvPr id="4098" name="Picture 2" descr="Pin en ADMO">
            <a:extLst>
              <a:ext uri="{FF2B5EF4-FFF2-40B4-BE49-F238E27FC236}">
                <a16:creationId xmlns:a16="http://schemas.microsoft.com/office/drawing/2014/main" id="{B57448C8-95D5-4EFD-B40B-5ECF726F46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6446" y="2169977"/>
            <a:ext cx="644787" cy="64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8798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22F4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7"/>
          <p:cNvSpPr/>
          <p:nvPr/>
        </p:nvSpPr>
        <p:spPr>
          <a:xfrm>
            <a:off x="10106532" y="0"/>
            <a:ext cx="5016000" cy="7934700"/>
          </a:xfrm>
          <a:prstGeom prst="rect">
            <a:avLst/>
          </a:prstGeom>
          <a:solidFill>
            <a:srgbClr val="16181C"/>
          </a:solidFill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endParaRPr sz="2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7"/>
          <p:cNvSpPr txBox="1"/>
          <p:nvPr/>
        </p:nvSpPr>
        <p:spPr>
          <a:xfrm>
            <a:off x="1718429" y="2197297"/>
            <a:ext cx="7214400" cy="3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6800" b="1">
                <a:solidFill>
                  <a:srgbClr val="FFFFFF"/>
                </a:solidFill>
                <a:latin typeface="Montserrat"/>
                <a:sym typeface="Montserrat"/>
              </a:rPr>
              <a:t>Solución</a:t>
            </a:r>
            <a:endParaRPr lang="es-ES"/>
          </a:p>
        </p:txBody>
      </p:sp>
      <p:pic>
        <p:nvPicPr>
          <p:cNvPr id="224" name="Google Shape;224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607160" y="4411099"/>
            <a:ext cx="182144" cy="25532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5" name="Google Shape;225;p27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27" name="Google Shape;227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19915" y="607839"/>
            <a:ext cx="3384330" cy="8418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8" name="Google Shape;228;p27"/>
          <p:cNvCxnSpPr/>
          <p:nvPr/>
        </p:nvCxnSpPr>
        <p:spPr>
          <a:xfrm>
            <a:off x="14475844" y="-11"/>
            <a:ext cx="0" cy="2549166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" name="Google Shape;201;p25">
            <a:extLst>
              <a:ext uri="{FF2B5EF4-FFF2-40B4-BE49-F238E27FC236}">
                <a16:creationId xmlns:a16="http://schemas.microsoft.com/office/drawing/2014/main" id="{46CA1FED-664F-422D-8630-D8269EF3C60D}"/>
              </a:ext>
            </a:extLst>
          </p:cNvPr>
          <p:cNvPicPr preferRelativeResize="0"/>
          <p:nvPr/>
        </p:nvPicPr>
        <p:blipFill rotWithShape="1">
          <a:blip r:embed="rId5">
            <a:alphaModFix amt="38000"/>
          </a:blip>
          <a:srcRect l="20436" t="199" r="-1338" b="209"/>
          <a:stretch/>
        </p:blipFill>
        <p:spPr>
          <a:xfrm>
            <a:off x="0" y="984353"/>
            <a:ext cx="5447918" cy="6324258"/>
          </a:xfrm>
          <a:prstGeom prst="rect">
            <a:avLst/>
          </a:prstGeom>
          <a:noFill/>
          <a:ln>
            <a:noFill/>
          </a:ln>
        </p:spPr>
      </p:pic>
      <p:pic>
        <p:nvPicPr>
          <p:cNvPr id="8194" name="Picture 2" descr="Team of professional people talking over the meeting. light bulb as a  symbol of new idea and finding solution. Developing, taking a risk, support  and solving the problem business concept illustration. Stock">
            <a:extLst>
              <a:ext uri="{FF2B5EF4-FFF2-40B4-BE49-F238E27FC236}">
                <a16:creationId xmlns:a16="http://schemas.microsoft.com/office/drawing/2014/main" id="{6BDA1329-EC36-40C3-90F7-AB5180A853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5266" y="2295097"/>
            <a:ext cx="5476875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9964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212F8A6B-F733-46ED-BB9D-CF0E96020484}"/>
              </a:ext>
            </a:extLst>
          </p:cNvPr>
          <p:cNvSpPr/>
          <p:nvPr/>
        </p:nvSpPr>
        <p:spPr>
          <a:xfrm>
            <a:off x="5603490" y="1852148"/>
            <a:ext cx="7220385" cy="45333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154" name="Google Shape;154;p21"/>
          <p:cNvCxnSpPr/>
          <p:nvPr/>
        </p:nvCxnSpPr>
        <p:spPr>
          <a:xfrm>
            <a:off x="14475844" y="-11"/>
            <a:ext cx="0" cy="3877500"/>
          </a:xfrm>
          <a:prstGeom prst="straightConnector1">
            <a:avLst/>
          </a:prstGeom>
          <a:noFill/>
          <a:ln w="19050" cap="flat" cmpd="sng">
            <a:solidFill>
              <a:srgbClr val="4B22F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5" name="Google Shape;155;p21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w="19050" cap="flat" cmpd="sng">
            <a:solidFill>
              <a:srgbClr val="4B22F4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6" name="Google Shape;156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8500" y="709642"/>
            <a:ext cx="1430575" cy="126308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1"/>
          <p:cNvSpPr txBox="1"/>
          <p:nvPr/>
        </p:nvSpPr>
        <p:spPr>
          <a:xfrm rot="-5400000">
            <a:off x="12971200" y="5038125"/>
            <a:ext cx="30093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Team</a:t>
            </a:r>
            <a:r>
              <a:rPr lang="es-MX" sz="2300" b="0" i="0" u="none" strike="noStrike" cap="none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Girl</a:t>
            </a:r>
            <a:r>
              <a:rPr lang="es-MX" sz="2300" b="0" i="0" u="none" strike="noStrike" cap="none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Power</a:t>
            </a:r>
            <a:endParaRPr lang="es-MX" sz="2300" b="0" i="0" u="none" strike="noStrike" cap="none" dirty="0">
              <a:solidFill>
                <a:srgbClr val="D8D8D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8" name="Google Shape;158;p21"/>
          <p:cNvSpPr txBox="1"/>
          <p:nvPr/>
        </p:nvSpPr>
        <p:spPr>
          <a:xfrm>
            <a:off x="5739453" y="1980167"/>
            <a:ext cx="6948653" cy="4535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r>
              <a:rPr lang="es-MX" sz="2800" dirty="0">
                <a:latin typeface="Montserrat"/>
                <a:sym typeface="Montserrat"/>
              </a:rPr>
              <a:t>El desarrollo de un algoritmo de clasificación de casos de acoso sexual con</a:t>
            </a:r>
            <a:r>
              <a:rPr lang="es-MX" sz="2800" dirty="0">
                <a:latin typeface="Montserrat"/>
              </a:rPr>
              <a:t> base en descripciones de denuncias de mujeres, mediante el uso de redes neuronales, con la finalidad de</a:t>
            </a:r>
            <a:r>
              <a:rPr lang="es-MX" sz="2800" dirty="0">
                <a:latin typeface="Montserrat"/>
                <a:ea typeface="Montserrat"/>
                <a:sym typeface="Montserrat"/>
              </a:rPr>
              <a:t> realizar una identificación rápida, precisa y oportuna de la categoría de cada reporte.</a:t>
            </a:r>
            <a:endParaRPr lang="es-MX" sz="2800" dirty="0">
              <a:latin typeface="Montserrat"/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2295842" y="414450"/>
            <a:ext cx="92184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MX" sz="4000" b="1" dirty="0">
                <a:solidFill>
                  <a:srgbClr val="16181C"/>
                </a:solidFill>
                <a:latin typeface="Montserrat"/>
                <a:ea typeface="Montserrat"/>
                <a:cs typeface="Montserrat"/>
                <a:sym typeface="Montserrat"/>
              </a:rPr>
              <a:t>Solución</a:t>
            </a:r>
            <a:endParaRPr sz="4000" b="0" i="0" u="none" strike="noStrike" cap="none" dirty="0">
              <a:solidFill>
                <a:srgbClr val="16181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1" name="Google Shape;161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050" y="6725850"/>
            <a:ext cx="3996201" cy="99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878384" y="531488"/>
            <a:ext cx="2165348" cy="48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 descr="Avatar mujeres con diseño de vector de icono de trabajo en equipo 1869937  Vector en Vecteezy">
            <a:extLst>
              <a:ext uri="{FF2B5EF4-FFF2-40B4-BE49-F238E27FC236}">
                <a16:creationId xmlns:a16="http://schemas.microsoft.com/office/drawing/2014/main" id="{FA7B6B72-6579-4AF6-B1C6-A0049B975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25" y="1524683"/>
            <a:ext cx="4905967" cy="4905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9216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FCEB2C3-89A3-401A-9A7F-3E1B420C3545}"/>
              </a:ext>
            </a:extLst>
          </p:cNvPr>
          <p:cNvSpPr/>
          <p:nvPr/>
        </p:nvSpPr>
        <p:spPr>
          <a:xfrm>
            <a:off x="6403069" y="1933749"/>
            <a:ext cx="7220385" cy="53663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115" name="Google Shape;115;p18"/>
          <p:cNvCxnSpPr/>
          <p:nvPr/>
        </p:nvCxnSpPr>
        <p:spPr>
          <a:xfrm>
            <a:off x="14475844" y="-11"/>
            <a:ext cx="0" cy="3877500"/>
          </a:xfrm>
          <a:prstGeom prst="straightConnector1">
            <a:avLst/>
          </a:prstGeom>
          <a:noFill/>
          <a:ln w="19050" cap="flat" cmpd="sng">
            <a:solidFill>
              <a:srgbClr val="4B22F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6" name="Google Shape;116;p18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w="19050" cap="flat" cmpd="sng">
            <a:solidFill>
              <a:srgbClr val="4B22F4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7" name="Google Shape;117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8500" y="709642"/>
            <a:ext cx="1430575" cy="126308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8"/>
          <p:cNvSpPr txBox="1"/>
          <p:nvPr/>
        </p:nvSpPr>
        <p:spPr>
          <a:xfrm rot="-5400000">
            <a:off x="12971200" y="5038125"/>
            <a:ext cx="30093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Team</a:t>
            </a:r>
            <a:r>
              <a:rPr lang="es-MX" sz="2300" b="0" i="0" u="none" strike="noStrike" cap="none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Girl</a:t>
            </a:r>
            <a:r>
              <a:rPr lang="es-MX" sz="2300" b="0" i="0" u="none" strike="noStrike" cap="none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MX" sz="2300" b="0" i="0" u="none" strike="noStrike" cap="none" dirty="0" err="1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Power</a:t>
            </a:r>
            <a:endParaRPr lang="es-MX" sz="2300" b="0" i="0" u="none" strike="noStrike" cap="none" dirty="0">
              <a:solidFill>
                <a:srgbClr val="D8D8D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p18"/>
          <p:cNvSpPr txBox="1"/>
          <p:nvPr/>
        </p:nvSpPr>
        <p:spPr>
          <a:xfrm>
            <a:off x="6811921" y="1882915"/>
            <a:ext cx="6720597" cy="5622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endParaRPr lang="es-MX" sz="2600" b="1" dirty="0">
              <a:solidFill>
                <a:schemeClr val="tx1">
                  <a:lumMod val="95000"/>
                  <a:lumOff val="5000"/>
                </a:schemeClr>
              </a:solidFill>
              <a:latin typeface="Montserrat"/>
              <a:ea typeface="Montserrat"/>
              <a:cs typeface="Montserrat"/>
            </a:endParaRPr>
          </a:p>
          <a:p>
            <a:pPr marL="457200" indent="-393700">
              <a:buClr>
                <a:srgbClr val="2B303C"/>
              </a:buClr>
              <a:buSzPts val="2600"/>
              <a:buFont typeface="Montserrat"/>
              <a:buChar char="●"/>
            </a:pPr>
            <a:r>
              <a:rPr lang="es-MX" sz="3200">
                <a:solidFill>
                  <a:schemeClr val="tx1">
                    <a:lumMod val="95000"/>
                    <a:lumOff val="5000"/>
                  </a:schemeClr>
                </a:solidFill>
                <a:latin typeface="Montserrat"/>
                <a:ea typeface="Montserrat"/>
                <a:cs typeface="Montserrat"/>
              </a:rPr>
              <a:t>Simplificar el proceso </a:t>
            </a:r>
            <a:r>
              <a:rPr lang="es-MX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/>
                <a:ea typeface="Montserrat"/>
                <a:cs typeface="Montserrat"/>
              </a:rPr>
              <a:t>de </a:t>
            </a:r>
            <a:r>
              <a:rPr lang="es-MX" sz="3200">
                <a:solidFill>
                  <a:schemeClr val="tx1">
                    <a:lumMod val="95000"/>
                    <a:lumOff val="5000"/>
                  </a:schemeClr>
                </a:solidFill>
                <a:latin typeface="Montserrat"/>
                <a:ea typeface="Montserrat"/>
                <a:cs typeface="Montserrat"/>
              </a:rPr>
              <a:t>identificar </a:t>
            </a:r>
            <a:r>
              <a:rPr lang="es-MX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/>
                <a:ea typeface="Montserrat"/>
                <a:cs typeface="Montserrat"/>
              </a:rPr>
              <a:t>los tipos de acoso</a:t>
            </a:r>
            <a:r>
              <a:rPr lang="es-MX" sz="3200">
                <a:solidFill>
                  <a:schemeClr val="tx1">
                    <a:lumMod val="95000"/>
                    <a:lumOff val="5000"/>
                  </a:schemeClr>
                </a:solidFill>
                <a:latin typeface="Montserrat"/>
                <a:ea typeface="Montserrat"/>
                <a:cs typeface="Montserrat"/>
              </a:rPr>
              <a:t> expuestos </a:t>
            </a:r>
            <a:r>
              <a:rPr lang="es-MX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/>
                <a:ea typeface="Montserrat"/>
                <a:cs typeface="Montserrat"/>
              </a:rPr>
              <a:t>en el </a:t>
            </a:r>
            <a:r>
              <a:rPr lang="es-MX" sz="3200">
                <a:solidFill>
                  <a:schemeClr val="tx1">
                    <a:lumMod val="95000"/>
                    <a:lumOff val="5000"/>
                  </a:schemeClr>
                </a:solidFill>
                <a:latin typeface="Montserrat"/>
                <a:ea typeface="Montserrat"/>
                <a:cs typeface="Montserrat"/>
              </a:rPr>
              <a:t>detalle </a:t>
            </a:r>
            <a:r>
              <a:rPr lang="es-MX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/>
                <a:ea typeface="Montserrat"/>
                <a:cs typeface="Montserrat"/>
              </a:rPr>
              <a:t>de</a:t>
            </a:r>
            <a:r>
              <a:rPr lang="es-MX" sz="3200">
                <a:solidFill>
                  <a:schemeClr val="tx1">
                    <a:lumMod val="95000"/>
                    <a:lumOff val="5000"/>
                  </a:schemeClr>
                </a:solidFill>
                <a:latin typeface="Montserrat"/>
                <a:ea typeface="Montserrat"/>
                <a:cs typeface="Montserrat"/>
              </a:rPr>
              <a:t> los testimonios</a:t>
            </a:r>
            <a:r>
              <a:rPr lang="es-MX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/>
                <a:ea typeface="Montserrat"/>
                <a:cs typeface="Montserrat"/>
              </a:rPr>
              <a:t> de </a:t>
            </a:r>
            <a:r>
              <a:rPr lang="es-MX" sz="3200">
                <a:solidFill>
                  <a:schemeClr val="tx1">
                    <a:lumMod val="95000"/>
                    <a:lumOff val="5000"/>
                  </a:schemeClr>
                </a:solidFill>
                <a:latin typeface="Montserrat"/>
                <a:ea typeface="Montserrat"/>
                <a:cs typeface="Montserrat"/>
              </a:rPr>
              <a:t>las víctimas. </a:t>
            </a:r>
          </a:p>
          <a:p>
            <a:pPr marL="457200" indent="-393700">
              <a:buClr>
                <a:srgbClr val="2B303C"/>
              </a:buClr>
              <a:buSzPts val="2600"/>
              <a:buFont typeface="Montserrat"/>
              <a:buChar char="●"/>
            </a:pPr>
            <a:endParaRPr lang="es-MX" sz="3200">
              <a:solidFill>
                <a:schemeClr val="tx1">
                  <a:lumMod val="95000"/>
                  <a:lumOff val="5000"/>
                </a:schemeClr>
              </a:solidFill>
              <a:latin typeface="Montserrat"/>
              <a:ea typeface="Montserrat"/>
              <a:cs typeface="Montserrat"/>
            </a:endParaRPr>
          </a:p>
          <a:p>
            <a:pPr marL="457200" indent="-393700">
              <a:buClr>
                <a:srgbClr val="2B303C"/>
              </a:buClr>
              <a:buSzPts val="2600"/>
              <a:buFont typeface="Montserrat"/>
              <a:buChar char="●"/>
            </a:pPr>
            <a:r>
              <a:rPr lang="es-MX" sz="3200">
                <a:solidFill>
                  <a:schemeClr val="tx1">
                    <a:lumMod val="95000"/>
                    <a:lumOff val="5000"/>
                  </a:schemeClr>
                </a:solidFill>
                <a:latin typeface="Montserrat"/>
                <a:ea typeface="Montserrat"/>
                <a:cs typeface="Montserrat"/>
              </a:rPr>
              <a:t>Categorizar el acoso hará más viable una eficaz resolución</a:t>
            </a:r>
            <a:r>
              <a:rPr lang="es-MX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/>
                <a:ea typeface="Montserrat"/>
                <a:cs typeface="Montserrat"/>
              </a:rPr>
              <a:t>.</a:t>
            </a:r>
            <a:endParaRPr lang="es-MX" sz="3200">
              <a:solidFill>
                <a:schemeClr val="tx1">
                  <a:lumMod val="95000"/>
                  <a:lumOff val="5000"/>
                </a:schemeClr>
              </a:solidFill>
              <a:latin typeface="Montserrat"/>
              <a:ea typeface="Montserrat"/>
              <a:cs typeface="Montserrat"/>
            </a:endParaRPr>
          </a:p>
          <a:p>
            <a:pPr marL="457200" indent="-393700">
              <a:buClr>
                <a:srgbClr val="2B303C"/>
              </a:buClr>
              <a:buSzPts val="2600"/>
              <a:buFont typeface="Montserrat"/>
              <a:buChar char="●"/>
            </a:pPr>
            <a:endParaRPr lang="es-MX" sz="3200" dirty="0">
              <a:solidFill>
                <a:schemeClr val="tx1">
                  <a:lumMod val="95000"/>
                  <a:lumOff val="5000"/>
                </a:schemeClr>
              </a:solidFill>
              <a:latin typeface="Montserrat"/>
              <a:ea typeface="Montserrat"/>
              <a:cs typeface="Montserrat"/>
            </a:endParaRPr>
          </a:p>
        </p:txBody>
      </p:sp>
      <p:sp>
        <p:nvSpPr>
          <p:cNvPr id="120" name="Google Shape;120;p18"/>
          <p:cNvSpPr txBox="1"/>
          <p:nvPr/>
        </p:nvSpPr>
        <p:spPr>
          <a:xfrm>
            <a:off x="2311884" y="414450"/>
            <a:ext cx="823754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>
              <a:buSzPts val="4000"/>
            </a:pPr>
            <a:r>
              <a:rPr lang="es-MX" sz="3600" b="0" i="0" u="none" strike="noStrike" cap="none" dirty="0">
                <a:solidFill>
                  <a:srgbClr val="16181C"/>
                </a:solidFill>
                <a:latin typeface="Montserrat"/>
                <a:ea typeface="Montserrat"/>
                <a:cs typeface="Montserrat"/>
                <a:sym typeface="Montserrat"/>
              </a:rPr>
              <a:t>Clasificación del acoso sexual </a:t>
            </a:r>
            <a:r>
              <a:rPr lang="es-MX" sz="3600">
                <a:solidFill>
                  <a:srgbClr val="16181C"/>
                </a:solidFill>
                <a:latin typeface="Montserrat"/>
                <a:ea typeface="Montserrat"/>
                <a:cs typeface="Montserrat"/>
                <a:sym typeface="Montserrat"/>
              </a:rPr>
              <a:t>hacia</a:t>
            </a:r>
            <a:r>
              <a:rPr lang="es-MX" sz="3600" b="0" i="0" u="none" strike="noStrike" cap="none" dirty="0">
                <a:solidFill>
                  <a:srgbClr val="16181C"/>
                </a:solidFill>
                <a:latin typeface="Montserrat"/>
                <a:ea typeface="Montserrat"/>
                <a:cs typeface="Montserrat"/>
                <a:sym typeface="Montserrat"/>
              </a:rPr>
              <a:t> la mujer en México</a:t>
            </a:r>
            <a:endParaRPr lang="es-MX" sz="3600" b="0" i="0" u="none" strike="noStrike" cap="none">
              <a:solidFill>
                <a:srgbClr val="16181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2" name="Google Shape;122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050" y="6725850"/>
            <a:ext cx="3996201" cy="99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878384" y="531488"/>
            <a:ext cx="2165348" cy="48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25 de noviembre: Día Internacional de la Eliminación de la Violencia contra  la Mujer – tdh-latinoamerica.de">
            <a:extLst>
              <a:ext uri="{FF2B5EF4-FFF2-40B4-BE49-F238E27FC236}">
                <a16:creationId xmlns:a16="http://schemas.microsoft.com/office/drawing/2014/main" id="{76DED77F-E1AA-43A2-BFD2-40A0361EAA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434" y="2072154"/>
            <a:ext cx="5478160" cy="4007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2B1057FA-295A-41B4-AE15-B80BE606599A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rgbClr val="7030A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57747" y="2340285"/>
            <a:ext cx="658450" cy="658450"/>
          </a:xfrm>
          <a:prstGeom prst="rect">
            <a:avLst/>
          </a:prstGeom>
        </p:spPr>
      </p:pic>
      <p:pic>
        <p:nvPicPr>
          <p:cNvPr id="13" name="Picture 3" descr="Icon&#10;&#10;Description automatically generated">
            <a:extLst>
              <a:ext uri="{FF2B5EF4-FFF2-40B4-BE49-F238E27FC236}">
                <a16:creationId xmlns:a16="http://schemas.microsoft.com/office/drawing/2014/main" id="{7F5B247C-FDC1-4237-8EC3-7122C16C94CB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rgbClr val="7030A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43476" y="5275427"/>
            <a:ext cx="658450" cy="6584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774</Words>
  <Application>Microsoft Office PowerPoint</Application>
  <PresentationFormat>Custom</PresentationFormat>
  <Paragraphs>94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Montserrat SemiBold</vt:lpstr>
      <vt:lpstr>Montserrat</vt:lpstr>
      <vt:lpstr>Montserrat Medium</vt:lpstr>
      <vt:lpstr>Arial</vt:lpstr>
      <vt:lpstr>Calibri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Angelica Guadalupe Rivera Varela</dc:creator>
  <cp:lastModifiedBy>Angelica Guadalupe RV</cp:lastModifiedBy>
  <cp:revision>4</cp:revision>
  <dcterms:modified xsi:type="dcterms:W3CDTF">2021-07-01T00:41:58Z</dcterms:modified>
</cp:coreProperties>
</file>